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0" r:id="rId2"/>
    <p:sldId id="281" r:id="rId3"/>
    <p:sldId id="285" r:id="rId4"/>
    <p:sldId id="298" r:id="rId5"/>
    <p:sldId id="297" r:id="rId6"/>
    <p:sldId id="283" r:id="rId7"/>
    <p:sldId id="301" r:id="rId8"/>
    <p:sldId id="305" r:id="rId9"/>
    <p:sldId id="339" r:id="rId10"/>
    <p:sldId id="408" r:id="rId11"/>
    <p:sldId id="342" r:id="rId12"/>
    <p:sldId id="340" r:id="rId13"/>
    <p:sldId id="341" r:id="rId14"/>
    <p:sldId id="344" r:id="rId15"/>
    <p:sldId id="345" r:id="rId16"/>
    <p:sldId id="349" r:id="rId17"/>
    <p:sldId id="343" r:id="rId18"/>
    <p:sldId id="350" r:id="rId19"/>
    <p:sldId id="351" r:id="rId20"/>
    <p:sldId id="346" r:id="rId21"/>
    <p:sldId id="354" r:id="rId22"/>
    <p:sldId id="355" r:id="rId23"/>
    <p:sldId id="357" r:id="rId24"/>
    <p:sldId id="358" r:id="rId25"/>
    <p:sldId id="359" r:id="rId26"/>
    <p:sldId id="361" r:id="rId27"/>
    <p:sldId id="362" r:id="rId28"/>
    <p:sldId id="363" r:id="rId29"/>
    <p:sldId id="364" r:id="rId30"/>
    <p:sldId id="365" r:id="rId31"/>
    <p:sldId id="366" r:id="rId32"/>
    <p:sldId id="367" r:id="rId33"/>
    <p:sldId id="368" r:id="rId34"/>
    <p:sldId id="370" r:id="rId35"/>
    <p:sldId id="371" r:id="rId36"/>
    <p:sldId id="373" r:id="rId37"/>
    <p:sldId id="374" r:id="rId38"/>
    <p:sldId id="375" r:id="rId39"/>
    <p:sldId id="376" r:id="rId40"/>
    <p:sldId id="377" r:id="rId41"/>
    <p:sldId id="378" r:id="rId42"/>
    <p:sldId id="381" r:id="rId43"/>
    <p:sldId id="382" r:id="rId44"/>
    <p:sldId id="384" r:id="rId45"/>
    <p:sldId id="385" r:id="rId46"/>
    <p:sldId id="386" r:id="rId47"/>
    <p:sldId id="387" r:id="rId48"/>
    <p:sldId id="394" r:id="rId49"/>
    <p:sldId id="395" r:id="rId50"/>
    <p:sldId id="396" r:id="rId51"/>
    <p:sldId id="398" r:id="rId52"/>
    <p:sldId id="399" r:id="rId53"/>
    <p:sldId id="400" r:id="rId54"/>
    <p:sldId id="401" r:id="rId55"/>
    <p:sldId id="402" r:id="rId56"/>
    <p:sldId id="403" r:id="rId57"/>
    <p:sldId id="404" r:id="rId58"/>
    <p:sldId id="407" r:id="rId59"/>
    <p:sldId id="405" r:id="rId60"/>
    <p:sldId id="406" r:id="rId61"/>
    <p:sldId id="409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6" autoAdjust="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148D09A-0120-4B37-AD3A-26EF4E67A6A1}" type="datetimeFigureOut">
              <a:rPr lang="en-US" smtClean="0"/>
              <a:pPr/>
              <a:t>11/4/2013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55.xml"/><Relationship Id="rId3" Type="http://schemas.openxmlformats.org/officeDocument/2006/relationships/slide" Target="slide5.xml"/><Relationship Id="rId7" Type="http://schemas.openxmlformats.org/officeDocument/2006/relationships/slide" Target="slide24.xml"/><Relationship Id="rId12" Type="http://schemas.openxmlformats.org/officeDocument/2006/relationships/slide" Target="slide3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11" Type="http://schemas.openxmlformats.org/officeDocument/2006/relationships/slide" Target="slide46.xml"/><Relationship Id="rId5" Type="http://schemas.openxmlformats.org/officeDocument/2006/relationships/slide" Target="slide9.xml"/><Relationship Id="rId15" Type="http://schemas.openxmlformats.org/officeDocument/2006/relationships/slide" Target="slide39.xml"/><Relationship Id="rId10" Type="http://schemas.openxmlformats.org/officeDocument/2006/relationships/slide" Target="slide42.xml"/><Relationship Id="rId4" Type="http://schemas.openxmlformats.org/officeDocument/2006/relationships/slide" Target="slide6.xml"/><Relationship Id="rId9" Type="http://schemas.openxmlformats.org/officeDocument/2006/relationships/slide" Target="slide38.xml"/><Relationship Id="rId14" Type="http://schemas.openxmlformats.org/officeDocument/2006/relationships/slide" Target="slide6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r.gov.bc.ca/his/results/techDocs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for.gov.bc.ca/his/results/techDoc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.gov.bc.ca/his/results/techDocs.htm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://www.for.gov.bc.ca/his/results/support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hyperlink" Target="http://www.for.gov.bc.ca/his/results/training/index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228600"/>
            <a:ext cx="8153400" cy="2514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-100" dirty="0" smtClean="0">
                <a:solidFill>
                  <a:srgbClr val="FFFF00"/>
                </a:solidFill>
                <a:ea typeface="+mj-ea"/>
                <a:cs typeface="Arial" pitchFamily="34" charset="0"/>
              </a:rPr>
              <a:t>RESULTS Training</a:t>
            </a:r>
          </a:p>
          <a:p>
            <a:pPr lvl="0" algn="ctr">
              <a:spcBef>
                <a:spcPct val="0"/>
              </a:spcBef>
              <a:defRPr/>
            </a:pPr>
            <a:endParaRPr lang="en-US" sz="32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Core Module 6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 Obligation Reporting 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Standards Unit Modifications Online</a:t>
            </a: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36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124200"/>
            <a:ext cx="5410200" cy="328138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64008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 Sept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Table of Contents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696200" cy="4267200"/>
          </a:xfrm>
          <a:solidFill>
            <a:schemeClr val="tx1"/>
          </a:solidFill>
        </p:spPr>
        <p:txBody>
          <a:bodyPr>
            <a:normAutofit fontScale="85000" lnSpcReduction="20000"/>
          </a:bodyPr>
          <a:lstStyle/>
          <a:p>
            <a:r>
              <a:rPr lang="en-US" sz="2400" dirty="0" smtClean="0">
                <a:hlinkClick r:id="rId2" action="ppaction://hlinksldjump"/>
              </a:rPr>
              <a:t>Business Guidelines</a:t>
            </a:r>
            <a:endParaRPr lang="en-US" sz="2400" dirty="0" smtClean="0"/>
          </a:p>
          <a:p>
            <a:r>
              <a:rPr lang="en-US" sz="2400" dirty="0" smtClean="0">
                <a:solidFill>
                  <a:srgbClr val="FFC000"/>
                </a:solidFill>
                <a:hlinkClick r:id="rId3" action="ppaction://hlinksldjump"/>
              </a:rPr>
              <a:t>Online</a:t>
            </a:r>
            <a:r>
              <a:rPr lang="en-US" sz="2400" dirty="0" smtClean="0">
                <a:hlinkClick r:id="rId3" action="ppaction://hlinksldjump"/>
              </a:rPr>
              <a:t> or ESF Matrix</a:t>
            </a:r>
            <a:endParaRPr lang="en-US" sz="2400" dirty="0" smtClean="0"/>
          </a:p>
          <a:p>
            <a:r>
              <a:rPr lang="en-US" sz="2400" dirty="0" smtClean="0">
                <a:hlinkClick r:id="rId4" action="ppaction://hlinksldjump"/>
              </a:rPr>
              <a:t>Technical documentation references</a:t>
            </a:r>
            <a:endParaRPr lang="en-US" sz="2400" dirty="0" smtClean="0"/>
          </a:p>
          <a:p>
            <a:r>
              <a:rPr lang="en-US" sz="2400" dirty="0" smtClean="0">
                <a:solidFill>
                  <a:srgbClr val="FFC000"/>
                </a:solidFill>
                <a:hlinkClick r:id="rId5" action="ppaction://hlinksldjump"/>
              </a:rPr>
              <a:t>ESF Process</a:t>
            </a:r>
            <a:endParaRPr lang="en-US" sz="2400" dirty="0" smtClean="0">
              <a:solidFill>
                <a:srgbClr val="FFC000"/>
              </a:solidFill>
            </a:endParaRPr>
          </a:p>
          <a:p>
            <a:r>
              <a:rPr lang="en-US" sz="2400" dirty="0" smtClean="0">
                <a:hlinkClick r:id="rId6" action="ppaction://hlinksldjump"/>
              </a:rPr>
              <a:t>What kind of Plan?</a:t>
            </a:r>
            <a:endParaRPr lang="en-US" sz="2400" dirty="0" smtClean="0"/>
          </a:p>
          <a:p>
            <a:pPr lvl="2"/>
            <a:r>
              <a:rPr lang="en-US" sz="1800" dirty="0" smtClean="0">
                <a:solidFill>
                  <a:srgbClr val="FFC000"/>
                </a:solidFill>
                <a:hlinkClick r:id="rId7" action="ppaction://hlinksldjump"/>
              </a:rPr>
              <a:t>Corrections</a:t>
            </a:r>
            <a:endParaRPr lang="en-US" sz="1800" dirty="0" smtClean="0">
              <a:solidFill>
                <a:srgbClr val="FFC000"/>
              </a:solidFill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hlinkClick r:id="rId8" action="ppaction://hlinksldjump"/>
              </a:rPr>
              <a:t>Minor Amendment</a:t>
            </a:r>
            <a:endParaRPr lang="en-US" sz="1800" dirty="0" smtClean="0">
              <a:solidFill>
                <a:srgbClr val="FFC000"/>
              </a:solidFill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cs typeface="Arial" pitchFamily="34" charset="0"/>
                <a:hlinkClick r:id="rId9" action="ppaction://hlinksldjump"/>
              </a:rPr>
              <a:t>S197</a:t>
            </a:r>
            <a:endParaRPr lang="en-US" sz="1800" dirty="0" smtClean="0">
              <a:solidFill>
                <a:srgbClr val="FFC000"/>
              </a:solidFill>
              <a:cs typeface="Arial" pitchFamily="34" charset="0"/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cs typeface="Arial" pitchFamily="34" charset="0"/>
                <a:hlinkClick r:id="rId10" action="ppaction://hlinksldjump"/>
              </a:rPr>
              <a:t>Approved Variation</a:t>
            </a:r>
            <a:endParaRPr lang="en-US" sz="1800" dirty="0" smtClean="0">
              <a:solidFill>
                <a:srgbClr val="FFC000"/>
              </a:solidFill>
              <a:cs typeface="Arial" pitchFamily="34" charset="0"/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cs typeface="Arial" pitchFamily="34" charset="0"/>
                <a:hlinkClick r:id="rId11" action="ppaction://hlinksldjump"/>
              </a:rPr>
              <a:t>Site Plan Amendment</a:t>
            </a:r>
            <a:endParaRPr lang="en-US" sz="1800" dirty="0" smtClean="0">
              <a:solidFill>
                <a:srgbClr val="FFC000"/>
              </a:solidFill>
              <a:cs typeface="Arial" pitchFamily="34" charset="0"/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cs typeface="Arial" pitchFamily="34" charset="0"/>
                <a:hlinkClick r:id="rId12" action="ppaction://hlinksldjump"/>
              </a:rPr>
              <a:t>Amendment requiring Approval</a:t>
            </a:r>
            <a:endParaRPr lang="en-US" sz="1800" dirty="0" smtClean="0">
              <a:solidFill>
                <a:srgbClr val="FFC000"/>
              </a:solidFill>
              <a:cs typeface="Arial" pitchFamily="34" charset="0"/>
            </a:endParaRPr>
          </a:p>
          <a:p>
            <a:pPr lvl="2"/>
            <a:r>
              <a:rPr lang="en-US" sz="1800" dirty="0" smtClean="0">
                <a:solidFill>
                  <a:srgbClr val="FFC000"/>
                </a:solidFill>
                <a:cs typeface="Arial" pitchFamily="34" charset="0"/>
                <a:hlinkClick r:id="rId13" action="ppaction://hlinksldjump"/>
              </a:rPr>
              <a:t>Inbox Approval</a:t>
            </a:r>
            <a:endParaRPr lang="en-US" sz="1800" dirty="0" smtClean="0">
              <a:solidFill>
                <a:srgbClr val="FFC000"/>
              </a:solidFill>
              <a:cs typeface="Arial" pitchFamily="34" charset="0"/>
            </a:endParaRPr>
          </a:p>
          <a:p>
            <a:r>
              <a:rPr lang="en-US" sz="2400" dirty="0" smtClean="0">
                <a:solidFill>
                  <a:srgbClr val="FFC000"/>
                </a:solidFill>
                <a:cs typeface="Arial" pitchFamily="34" charset="0"/>
                <a:hlinkClick r:id="rId14" action="ppaction://hlinksldjump"/>
              </a:rPr>
              <a:t>Auditing SU Modifications</a:t>
            </a:r>
            <a:endParaRPr lang="en-US" sz="2400" dirty="0" smtClean="0">
              <a:solidFill>
                <a:srgbClr val="FFC000"/>
              </a:solidFill>
              <a:cs typeface="Arial" pitchFamily="34" charset="0"/>
            </a:endParaRPr>
          </a:p>
          <a:p>
            <a:r>
              <a:rPr lang="en-US" sz="2400" dirty="0" smtClean="0">
                <a:solidFill>
                  <a:srgbClr val="FFC000"/>
                </a:solidFill>
                <a:cs typeface="Arial" pitchFamily="34" charset="0"/>
                <a:hlinkClick r:id="rId15" action="ppaction://hlinksldjump"/>
              </a:rPr>
              <a:t>Help Resources</a:t>
            </a:r>
            <a:endParaRPr lang="en-US" sz="2400" dirty="0" smtClean="0">
              <a:solidFill>
                <a:srgbClr val="FFC000"/>
              </a:solidFill>
              <a:cs typeface="Arial" pitchFamily="34" charset="0"/>
            </a:endParaRPr>
          </a:p>
          <a:p>
            <a:endParaRPr lang="en-US" sz="2400" dirty="0" smtClean="0">
              <a:solidFill>
                <a:srgbClr val="FFC000"/>
              </a:solidFill>
            </a:endParaRPr>
          </a:p>
          <a:p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Business Guidance</a:t>
            </a:r>
            <a:endParaRPr lang="en-US" sz="32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609600"/>
            <a:ext cx="586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http://www.for.gov.bc.ca/his/results/business.htm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228975"/>
            <a:ext cx="573405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295401"/>
            <a:ext cx="757729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ea typeface="+mj-ea"/>
                <a:cs typeface="+mj-cs"/>
              </a:rPr>
              <a:t>Mandatory ESF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14525"/>
            <a:ext cx="3841156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52400"/>
            <a:ext cx="540067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noProof="0" dirty="0" smtClean="0">
                <a:solidFill>
                  <a:srgbClr val="FFFF00"/>
                </a:solidFill>
                <a:ea typeface="+mj-ea"/>
                <a:cs typeface="+mj-cs"/>
              </a:rPr>
              <a:t>Online or ESF Matrix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6400800"/>
            <a:ext cx="6324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* Any spatial requirements must be submitted by ESF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219200"/>
          <a:ext cx="8229599" cy="5263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445"/>
                <a:gridCol w="967155"/>
                <a:gridCol w="4571999"/>
              </a:tblGrid>
              <a:tr h="47275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Submission Component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ESF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Online</a:t>
                      </a:r>
                      <a:endParaRPr lang="en-US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527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alibri" pitchFamily="34" charset="0"/>
                        </a:rPr>
                        <a:t>\</a:t>
                      </a:r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Opening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Definition</a:t>
                      </a:r>
                    </a:p>
                    <a:p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Tenure &amp; Site Plan Information</a:t>
                      </a: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No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Opening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and Standards Unit Spatial required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4417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SU Modifications*</a:t>
                      </a:r>
                      <a:endParaRPr lang="en-US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Conditional</a:t>
                      </a:r>
                    </a:p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Must use ESF</a:t>
                      </a:r>
                      <a:r>
                        <a:rPr lang="en-US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 where there is changes to Standards Unit (additions, deletions) or changes in spatial.</a:t>
                      </a:r>
                      <a:endParaRPr lang="en-US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Disturbance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0995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Silviculture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Activity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</a:p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Mandatory ESF for government funded activities (FE, JS)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Forest Cover *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No </a:t>
                      </a:r>
                    </a:p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Forest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 Cover Spatial required</a:t>
                      </a:r>
                      <a:endParaRPr lang="en-US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98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Milestone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3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s.108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Application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No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Yes</a:t>
                      </a:r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Technical Documentation References</a:t>
            </a:r>
            <a:b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  <a:hlinkClick r:id="rId2"/>
              </a:rPr>
              <a:t>http://www.for.gov.bc.ca/his/results/techDocs.htm</a:t>
            </a:r>
            <a: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  <a:t/>
            </a:r>
            <a:br>
              <a:rPr lang="en-US" sz="2400" dirty="0" smtClean="0">
                <a:solidFill>
                  <a:srgbClr val="FFFF00"/>
                </a:solidFill>
                <a:latin typeface="Calibri" pitchFamily="34" charset="0"/>
              </a:rPr>
            </a:br>
            <a:endParaRPr lang="en-US" sz="2400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00199"/>
            <a:ext cx="6781800" cy="4327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2589581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743200"/>
            <a:ext cx="6324600" cy="385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620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ESF Schema References</a:t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4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400" y="1447800"/>
            <a:ext cx="4572000" cy="13111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Tech Specs has ESF Reference with business rules and field specific edits.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dirty="0" smtClean="0">
              <a:solidFill>
                <a:srgbClr val="FFFF00"/>
              </a:solidFill>
              <a:latin typeface="Arial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00"/>
                </a:solidFill>
                <a:latin typeface="Arial" charset="0"/>
              </a:rPr>
              <a:t>Reference is by schema item.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620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</a:t>
            </a:r>
            <a:r>
              <a:rPr kumimoji="0" lang="en-US" sz="32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Codelists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2"/>
              </a:rPr>
              <a:t>http://www.for.gov.bc.ca/his/results/techDocs.htm</a:t>
            </a: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" y="1295400"/>
            <a:ext cx="278385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2438400"/>
            <a:ext cx="4791276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819400"/>
            <a:ext cx="30099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505200"/>
            <a:ext cx="28860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685800" y="2286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RESULTS - Process</a:t>
            </a:r>
            <a:endParaRPr kumimoji="0" lang="en-US" sz="40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457200" y="1371600"/>
            <a:ext cx="8686800" cy="4924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SU Modification – two 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methods</a:t>
            </a: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b="1" dirty="0">
                <a:solidFill>
                  <a:srgbClr val="FFFF75"/>
                </a:solidFill>
                <a:latin typeface="Arial" charset="0"/>
              </a:rPr>
              <a:t>Online Application (attribute </a:t>
            </a:r>
            <a:r>
              <a:rPr lang="en-GB" sz="1800" b="1" dirty="0" smtClean="0">
                <a:solidFill>
                  <a:srgbClr val="FFFF75"/>
                </a:solidFill>
                <a:latin typeface="Arial" charset="0"/>
              </a:rPr>
              <a:t>only</a:t>
            </a:r>
            <a:r>
              <a:rPr lang="en-GB" sz="1800" b="1" baseline="30000" dirty="0" smtClean="0">
                <a:solidFill>
                  <a:srgbClr val="FFFF75"/>
                </a:solidFill>
                <a:latin typeface="Arial" charset="0"/>
              </a:rPr>
              <a:t>1</a:t>
            </a:r>
            <a:r>
              <a:rPr lang="en-GB" sz="1800" b="1" dirty="0" smtClean="0">
                <a:solidFill>
                  <a:srgbClr val="FFFF75"/>
                </a:solidFill>
                <a:latin typeface="Arial" charset="0"/>
              </a:rPr>
              <a:t>)</a:t>
            </a:r>
            <a:endParaRPr lang="en-GB" sz="18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</a:t>
            </a:r>
            <a:endParaRPr lang="en-GB" sz="18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800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Prescription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</a:t>
            </a:r>
            <a:endParaRPr lang="en-GB" sz="18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Site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Plan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391477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1524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Technical Documentation </a:t>
            </a:r>
            <a:r>
              <a:rPr kumimoji="0" lang="en-US" sz="3200" b="0" i="0" u="none" strike="noStrike" kern="1200" cap="none" spc="-10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SU Modifications </a:t>
            </a:r>
            <a:r>
              <a:rPr kumimoji="0" lang="en-US" sz="3200" b="0" i="0" u="none" strike="noStrike" kern="1200" cap="none" spc="-10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Cheatsheet</a:t>
            </a: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3"/>
              </a:rPr>
              <a:t>http://www.for.gov.bc.ca/his/results/techDocs.htm</a:t>
            </a:r>
            <a:r>
              <a:rPr kumimoji="0" lang="en-US" sz="2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0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2388" y="1981200"/>
            <a:ext cx="667161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ight Brace 6"/>
          <p:cNvSpPr/>
          <p:nvPr/>
        </p:nvSpPr>
        <p:spPr>
          <a:xfrm rot="16200000">
            <a:off x="6362700" y="-114300"/>
            <a:ext cx="457200" cy="4648200"/>
          </a:xfrm>
          <a:prstGeom prst="rightBrac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5257800" y="990600"/>
            <a:ext cx="3505200" cy="914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</a:rPr>
              <a:t>	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Helps explain setup for ESF portion</a:t>
            </a:r>
          </a:p>
          <a:p>
            <a:pPr>
              <a:lnSpc>
                <a:spcPct val="90000"/>
              </a:lnSpc>
              <a:buNone/>
            </a:pP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	“A” , “U” and “V” actions  with inclusion or omission of SU implies addition or removal of SUs!</a:t>
            </a:r>
            <a:endParaRPr lang="en-US" sz="1400" b="1" dirty="0" smtClean="0">
              <a:solidFill>
                <a:srgbClr val="FFC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86600" y="2971800"/>
            <a:ext cx="1905000" cy="609600"/>
          </a:xfrm>
          <a:prstGeom prst="rect">
            <a:avLst/>
          </a:prstGeom>
          <a:solidFill>
            <a:schemeClr val="accent1">
              <a:lumMod val="50000"/>
              <a:alpha val="23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86600" y="4267200"/>
            <a:ext cx="1905000" cy="381000"/>
          </a:xfrm>
          <a:prstGeom prst="rect">
            <a:avLst/>
          </a:prstGeom>
          <a:solidFill>
            <a:schemeClr val="accent1">
              <a:lumMod val="75000"/>
              <a:alpha val="23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086600" y="5943600"/>
            <a:ext cx="1905000" cy="609600"/>
          </a:xfrm>
          <a:prstGeom prst="rect">
            <a:avLst/>
          </a:prstGeom>
          <a:solidFill>
            <a:schemeClr val="accent1">
              <a:lumMod val="75000"/>
              <a:alpha val="23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381000" y="1447800"/>
            <a:ext cx="8382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Rules are based on when the record was created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Did it have existing spatial (</a:t>
            </a:r>
            <a:r>
              <a:rPr lang="en-GB" sz="2000" dirty="0">
                <a:solidFill>
                  <a:srgbClr val="FFFF00"/>
                </a:solidFill>
                <a:latin typeface="Arial" charset="0"/>
              </a:rPr>
              <a:t>after RESULTS Opening Spatial Conversion creation date 2005-04-01)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For desired Action, must ensure that rules are followed.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Examples: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Correction, Major Amendments, Site Plan Amendment –    </a:t>
            </a:r>
            <a:r>
              <a:rPr lang="en-GB" sz="2000" u="sng" dirty="0">
                <a:solidFill>
                  <a:srgbClr val="C00000"/>
                </a:solidFill>
                <a:latin typeface="Arial" charset="0"/>
              </a:rPr>
              <a:t>all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 SUs must be submitted with the required intended corrections/amendment, any existing </a:t>
            </a:r>
            <a:r>
              <a:rPr lang="en-GB" sz="2000" u="sng" dirty="0">
                <a:solidFill>
                  <a:srgbClr val="C00000"/>
                </a:solidFill>
                <a:latin typeface="Arial" charset="0"/>
              </a:rPr>
              <a:t>SUs not submitted will be deleted</a:t>
            </a:r>
            <a:r>
              <a:rPr lang="en-GB" sz="2000" dirty="0">
                <a:solidFill>
                  <a:srgbClr val="C00000"/>
                </a:solidFill>
                <a:latin typeface="Arial" charset="0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Minor &amp; Approved Variation – can only submit the SU you intend to update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See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technical documentation amendment matrix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for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Amendment Update Summary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–ESF Submission </a:t>
            </a:r>
            <a:b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		     (must adhere to rules)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0" y="11430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1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75"/>
                </a:solidFill>
                <a:latin typeface="Arial" charset="0"/>
              </a:rPr>
              <a:t>Spatial Rules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if Opening Approved (Creation date) is before 2003-12-01  RESULT Production release date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if Spatial information exist and was prior to 2005-04-01 (RESULTS Opening Spatial Conversion)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for Minor Amendment when only BEC and NAR is updated.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Not required if not specified in Opening Spatial Requirement 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Current requirements for spatial is in Opening Spatial Requirement: FTML, FTLEVY, FTFSM, FTSBF, FFTFLTC, FFTITSL, FTMSL.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Tx/>
              <a:buChar char="-"/>
            </a:pPr>
            <a:r>
              <a:rPr lang="en-GB" sz="2000" dirty="0">
                <a:solidFill>
                  <a:srgbClr val="FFFF00"/>
                </a:solidFill>
                <a:latin typeface="Arial" charset="0"/>
              </a:rPr>
              <a:t>Where amendments impact location/shape of SU boundaries, document must be provided with spatial data </a:t>
            </a:r>
          </a:p>
          <a:p>
            <a:pPr marL="342900" indent="-342900">
              <a:lnSpc>
                <a:spcPts val="21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2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–Spatial Rules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11430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1676400"/>
          <a:ext cx="8382000" cy="4636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6705600"/>
              </a:tblGrid>
              <a:tr h="471237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Who</a:t>
                      </a:r>
                      <a:endParaRPr lang="en-US" sz="2400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C000"/>
                          </a:solidFill>
                          <a:latin typeface="Calibri" pitchFamily="34" charset="0"/>
                        </a:rPr>
                        <a:t>Process</a:t>
                      </a:r>
                      <a:endParaRPr lang="en-US" sz="2400" dirty="0">
                        <a:solidFill>
                          <a:srgbClr val="FFC0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471237">
                <a:tc rowSpan="4"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Submitter</a:t>
                      </a:r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What type of Plan?</a:t>
                      </a:r>
                    </a:p>
                    <a:p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471237">
                <a:tc vMerge="1">
                  <a:txBody>
                    <a:bodyPr/>
                    <a:lstStyle/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What type of Change?</a:t>
                      </a:r>
                    </a:p>
                    <a:p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848226">
                <a:tc vMerge="1">
                  <a:txBody>
                    <a:bodyPr/>
                    <a:lstStyle/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Make Changes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&amp; provide any supplemental information</a:t>
                      </a:r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471237">
                <a:tc vMerge="1">
                  <a:txBody>
                    <a:bodyPr/>
                    <a:lstStyle/>
                    <a:p>
                      <a:endParaRPr lang="en-US" sz="2400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Submit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/ Save Changes</a:t>
                      </a:r>
                    </a:p>
                    <a:p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84822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MOFR Approver</a:t>
                      </a:r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Review to Approve or Not Approve</a:t>
                      </a:r>
                      <a:endParaRPr lang="en-US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General Process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1) What type of Plan?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1229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295400"/>
            <a:ext cx="5715000" cy="533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Rectangle 11"/>
          <p:cNvSpPr>
            <a:spLocks noChangeArrowheads="1"/>
          </p:cNvSpPr>
          <p:nvPr/>
        </p:nvSpPr>
        <p:spPr bwMode="auto">
          <a:xfrm>
            <a:off x="3352800" y="4191000"/>
            <a:ext cx="1676400" cy="2286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296" name="Rectangle 12"/>
          <p:cNvSpPr>
            <a:spLocks noChangeArrowheads="1"/>
          </p:cNvSpPr>
          <p:nvPr/>
        </p:nvSpPr>
        <p:spPr bwMode="auto">
          <a:xfrm>
            <a:off x="0" y="1600200"/>
            <a:ext cx="28352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S310 Stocking Standards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0000"/>
                </a:solidFill>
                <a:latin typeface="Arial" charset="0"/>
              </a:rPr>
              <a:t>No Standards ID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Applies to ML </a:t>
            </a:r>
            <a:r>
              <a:rPr lang="en-GB" sz="2000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 Prescription or WL Site Plan</a:t>
            </a:r>
            <a:endParaRPr lang="en-GB" sz="2000" dirty="0">
              <a:solidFill>
                <a:srgbClr val="FFFF75"/>
              </a:solidFill>
              <a:latin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1) What type of Plan?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318" name="Rectangle 12"/>
          <p:cNvSpPr>
            <a:spLocks noChangeArrowheads="1"/>
          </p:cNvSpPr>
          <p:nvPr/>
        </p:nvSpPr>
        <p:spPr bwMode="auto">
          <a:xfrm>
            <a:off x="0" y="1600200"/>
            <a:ext cx="283527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>
                <a:solidFill>
                  <a:srgbClr val="FFFF75"/>
                </a:solidFill>
                <a:latin typeface="Arial" charset="0"/>
              </a:rPr>
              <a:t>Site Plan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>
                <a:solidFill>
                  <a:srgbClr val="FFC000"/>
                </a:solidFill>
                <a:latin typeface="Arial" charset="0"/>
              </a:rPr>
              <a:t>S310 Stocking Standards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>
                <a:solidFill>
                  <a:srgbClr val="FF0000"/>
                </a:solidFill>
                <a:latin typeface="Arial" charset="0"/>
              </a:rPr>
              <a:t>Standards ID exists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>
                <a:solidFill>
                  <a:srgbClr val="FFC000"/>
                </a:solidFill>
                <a:latin typeface="Arial" charset="0"/>
              </a:rPr>
              <a:t>Applies to ML Site Plan or Woodlot     Pre-Harvest Maps, and FFT Treatment Prescriptions</a:t>
            </a:r>
            <a:endParaRPr lang="en-GB" sz="2000" b="1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133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5275" y="1143000"/>
            <a:ext cx="6232525" cy="577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Rectangle 11"/>
          <p:cNvSpPr>
            <a:spLocks noChangeArrowheads="1"/>
          </p:cNvSpPr>
          <p:nvPr/>
        </p:nvSpPr>
        <p:spPr bwMode="auto">
          <a:xfrm>
            <a:off x="2835275" y="4267200"/>
            <a:ext cx="1736725" cy="3048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1) What type of Plan?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4342" name="Rectangle 12"/>
          <p:cNvSpPr>
            <a:spLocks noChangeArrowheads="1"/>
          </p:cNvSpPr>
          <p:nvPr/>
        </p:nvSpPr>
        <p:spPr bwMode="auto">
          <a:xfrm>
            <a:off x="1" y="1600200"/>
            <a:ext cx="2667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FSP Site Plan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S310 Stocking Standards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3300"/>
                </a:solidFill>
                <a:latin typeface="Arial" charset="0"/>
              </a:rPr>
              <a:t>Standards ID exists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Applies to </a:t>
            </a:r>
            <a:r>
              <a:rPr lang="en-GB" sz="1800" dirty="0">
                <a:solidFill>
                  <a:srgbClr val="FF3300"/>
                </a:solidFill>
                <a:latin typeface="Arial" charset="0"/>
              </a:rPr>
              <a:t>ML Site Plan where the Standards ID is associated with FSP</a:t>
            </a:r>
          </a:p>
          <a:p>
            <a:pPr marL="342900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Link exist to view details about FSPTS if have authorization</a:t>
            </a:r>
            <a:endParaRPr lang="en-GB" sz="1800" dirty="0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143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023938"/>
            <a:ext cx="6096000" cy="577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2743200" y="4114800"/>
            <a:ext cx="1752600" cy="4572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609600" y="1371600"/>
            <a:ext cx="762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Corrections (for correcting paper-based pre-ESF records)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Minor Amendments (No Approval Required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)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(No Approval Required)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Major Amendments (Approval Required)</a:t>
            </a:r>
            <a:endParaRPr lang="en-GB" sz="2000" dirty="0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038600"/>
            <a:ext cx="738981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800600"/>
            <a:ext cx="7389813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1000" y="-152400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RESULTS – 2) What type of change?</a:t>
            </a:r>
            <a:endParaRPr kumimoji="0" lang="en-US" sz="400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609600" y="1371600"/>
            <a:ext cx="7620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Corrections (for correcting paper-based pre-ESF records)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Minor Amendments (No Approval Required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)</a:t>
            </a: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(No Approval Required)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ts val="2200"/>
              </a:lnSpc>
              <a:spcBef>
                <a:spcPct val="50000"/>
              </a:spcBef>
              <a:spcAft>
                <a:spcPts val="12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Major Amendments (Approval Required)</a:t>
            </a:r>
            <a:endParaRPr lang="en-GB" sz="2000" dirty="0">
              <a:solidFill>
                <a:srgbClr val="FFFF75"/>
              </a:solidFill>
              <a:latin typeface="Arial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038600"/>
            <a:ext cx="738981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800600"/>
            <a:ext cx="7389813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1000" y="-152400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RESULTS – 2) What type of change?</a:t>
            </a:r>
            <a:endParaRPr kumimoji="0" lang="en-US" sz="400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2) What type of change?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295400" y="1752600"/>
            <a:ext cx="6477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Site Plan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spcAft>
                <a:spcPts val="6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Approved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Variations (No Approval Required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)</a:t>
            </a:r>
          </a:p>
          <a:p>
            <a:pPr marL="342900" lvl="1" indent="-342900">
              <a:lnSpc>
                <a:spcPts val="2000"/>
              </a:lnSpc>
              <a:spcBef>
                <a:spcPct val="50000"/>
              </a:spcBef>
              <a:spcAft>
                <a:spcPts val="6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(No Approval Required)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spcAft>
                <a:spcPts val="600"/>
              </a:spcAft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Amendments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(No Approval Required)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" y="4456112"/>
            <a:ext cx="738981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" y="5229225"/>
            <a:ext cx="742791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6096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533400" y="1447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6096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609600" y="1600200"/>
            <a:ext cx="89154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 Prescription Amendment  Highlights changes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 – Corrections, Minor </a:t>
            </a:r>
            <a:r>
              <a:rPr lang="en-GB" sz="2000" b="1" dirty="0" smtClean="0">
                <a:solidFill>
                  <a:srgbClr val="FFFF75"/>
                </a:solidFill>
                <a:latin typeface="Arial" charset="0"/>
              </a:rPr>
              <a:t>Amendment, s197</a:t>
            </a: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Site Plan – Approved </a:t>
            </a:r>
            <a:r>
              <a:rPr lang="en-GB" sz="2000" b="1" dirty="0" smtClean="0">
                <a:solidFill>
                  <a:srgbClr val="FFFF75"/>
                </a:solidFill>
                <a:latin typeface="Arial" charset="0"/>
              </a:rPr>
              <a:t>Variation, s197 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and Site Plan 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2000" b="1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b="1" dirty="0" smtClean="0">
                <a:solidFill>
                  <a:srgbClr val="FFFF00"/>
                </a:solidFill>
                <a:latin typeface="Arial" charset="0"/>
              </a:rPr>
              <a:t>Will </a:t>
            </a:r>
            <a:r>
              <a:rPr lang="en-GB" sz="2000" b="1" dirty="0">
                <a:solidFill>
                  <a:srgbClr val="FFFF00"/>
                </a:solidFill>
                <a:latin typeface="Arial" charset="0"/>
              </a:rPr>
              <a:t>not highlight changes – </a:t>
            </a:r>
            <a:r>
              <a:rPr lang="en-GB" sz="2000" b="1" dirty="0">
                <a:solidFill>
                  <a:srgbClr val="FF0000"/>
                </a:solidFill>
                <a:latin typeface="Arial" charset="0"/>
              </a:rPr>
              <a:t>Accepted upon </a:t>
            </a:r>
            <a:r>
              <a:rPr lang="en-GB" sz="2000" b="1" dirty="0" smtClean="0">
                <a:solidFill>
                  <a:srgbClr val="FF0000"/>
                </a:solidFill>
                <a:latin typeface="Arial" charset="0"/>
              </a:rPr>
              <a:t>Save/Submission</a:t>
            </a:r>
            <a:r>
              <a:rPr lang="en-GB" sz="2000" b="1" dirty="0" smtClean="0">
                <a:solidFill>
                  <a:srgbClr val="FFFF00"/>
                </a:solidFill>
                <a:latin typeface="Arial" charset="0"/>
              </a:rPr>
              <a:t>.</a:t>
            </a:r>
            <a:endParaRPr lang="en-GB" sz="2000" b="1" dirty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560638"/>
            <a:ext cx="563880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981200"/>
            <a:ext cx="5562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381000" y="4724400"/>
            <a:ext cx="8458200" cy="16764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381000" y="1447800"/>
            <a:ext cx="8458200" cy="32004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3) Make Changes (online)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28600" y="1752600"/>
            <a:ext cx="89154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 Prescription Amendment  - Submit for Approval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 err="1">
                <a:solidFill>
                  <a:srgbClr val="FFFF75"/>
                </a:solidFill>
                <a:latin typeface="Arial" charset="0"/>
              </a:rPr>
              <a:t>Silviculture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 Prescription – Corrections, Minor </a:t>
            </a:r>
            <a:r>
              <a:rPr lang="en-GB" sz="2000" b="1" dirty="0" smtClean="0">
                <a:solidFill>
                  <a:srgbClr val="FFFF75"/>
                </a:solidFill>
                <a:latin typeface="Arial" charset="0"/>
              </a:rPr>
              <a:t>Amendment, s197</a:t>
            </a:r>
            <a:endParaRPr lang="en-GB" sz="20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Site Plan – Approved </a:t>
            </a:r>
            <a:r>
              <a:rPr lang="en-GB" sz="2000" b="1" dirty="0" smtClean="0">
                <a:solidFill>
                  <a:srgbClr val="FFFF75"/>
                </a:solidFill>
                <a:latin typeface="Arial" charset="0"/>
              </a:rPr>
              <a:t>Variation, s197 and </a:t>
            </a:r>
            <a:r>
              <a:rPr lang="en-GB" sz="2000" b="1" dirty="0">
                <a:solidFill>
                  <a:srgbClr val="FFFF75"/>
                </a:solidFill>
                <a:latin typeface="Arial" charset="0"/>
              </a:rPr>
              <a:t>Site Plan 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 smtClean="0">
                <a:solidFill>
                  <a:srgbClr val="FFFF00"/>
                </a:solidFill>
                <a:latin typeface="Arial" charset="0"/>
              </a:rPr>
              <a:t>Will </a:t>
            </a:r>
            <a:r>
              <a:rPr lang="en-GB" sz="2000" b="1" dirty="0">
                <a:solidFill>
                  <a:srgbClr val="FFFF00"/>
                </a:solidFill>
                <a:latin typeface="Arial" charset="0"/>
              </a:rPr>
              <a:t>not highlight changes – </a:t>
            </a:r>
            <a:r>
              <a:rPr lang="en-GB" sz="2000" b="1" u="sng" dirty="0">
                <a:solidFill>
                  <a:srgbClr val="FF0000"/>
                </a:solidFill>
                <a:latin typeface="Arial" charset="0"/>
              </a:rPr>
              <a:t>Accepted upon </a:t>
            </a:r>
            <a:r>
              <a:rPr lang="en-GB" sz="2000" b="1" u="sng" dirty="0" smtClean="0">
                <a:solidFill>
                  <a:srgbClr val="FF0000"/>
                </a:solidFill>
                <a:latin typeface="Arial" charset="0"/>
              </a:rPr>
              <a:t>Save/Submission.</a:t>
            </a:r>
            <a:endParaRPr lang="en-GB" sz="2000" b="1" u="sng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8439" name="Rectangle 11"/>
          <p:cNvSpPr>
            <a:spLocks noChangeArrowheads="1"/>
          </p:cNvSpPr>
          <p:nvPr/>
        </p:nvSpPr>
        <p:spPr bwMode="auto">
          <a:xfrm>
            <a:off x="228600" y="3362325"/>
            <a:ext cx="8458200" cy="21336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Rectangle 13"/>
          <p:cNvSpPr>
            <a:spLocks noChangeArrowheads="1"/>
          </p:cNvSpPr>
          <p:nvPr/>
        </p:nvSpPr>
        <p:spPr bwMode="auto">
          <a:xfrm>
            <a:off x="228600" y="1676400"/>
            <a:ext cx="8458200" cy="114300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4) Submit and Save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28600" y="1905000"/>
            <a:ext cx="89154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Ministry approver to check RESULTS Inbox for proposed amendments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	- Review proposed amendment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b="1" dirty="0">
                <a:solidFill>
                  <a:srgbClr val="FFC000"/>
                </a:solidFill>
                <a:latin typeface="Arial" charset="0"/>
              </a:rPr>
              <a:t>	- Approved or Not Approve the proposal in the Inbox.</a:t>
            </a:r>
          </a:p>
          <a:p>
            <a:pPr marL="342900" indent="-342900">
              <a:lnSpc>
                <a:spcPts val="2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1946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276600"/>
            <a:ext cx="63246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232400"/>
            <a:ext cx="82184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5) Major Amendment Processing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096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SU Modifications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057400" y="2667000"/>
            <a:ext cx="6172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800" dirty="0" smtClean="0">
                <a:solidFill>
                  <a:srgbClr val="FFFF00"/>
                </a:solidFill>
                <a:latin typeface="Arial" charset="0"/>
              </a:rPr>
              <a:t>Walkthrough Individual 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800" dirty="0" smtClean="0">
                <a:solidFill>
                  <a:srgbClr val="FFFF00"/>
                </a:solidFill>
                <a:latin typeface="Arial" charset="0"/>
              </a:rPr>
              <a:t>SU Modification Actions</a:t>
            </a:r>
            <a:endParaRPr lang="en-GB" sz="2800" b="1" dirty="0">
              <a:solidFill>
                <a:srgbClr val="FFFF75"/>
              </a:solidFill>
              <a:latin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Corrections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2535" name="Rectangle 12"/>
          <p:cNvSpPr>
            <a:spLocks noChangeArrowheads="1"/>
          </p:cNvSpPr>
          <p:nvPr/>
        </p:nvSpPr>
        <p:spPr bwMode="auto">
          <a:xfrm>
            <a:off x="3810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Intended to correct opening SUs entered during paper-based data entry (records pre-mandatory ESF prior to June 1, 2005)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Corrections are to reflect legal approved documents that exists.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Older records do not have online SP Maps (unless converted through RESULTS Opening Spatial Conversion process) and therefore making changes not require spatial; but you can always include (but then must be via ESF)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3559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Online function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– SU is separated into sections: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SU identification with BEC &amp; Offsets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Density information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Preferred species &amp; Ht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Acceptable species &amp; Ht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Rationale 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Any changes to any of these section must be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saved.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Saving is accepting the data as entered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SS ID is not updatable</a:t>
            </a:r>
            <a:endParaRPr lang="en-GB" sz="20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Toggle to any of the SU for changes as required.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System </a:t>
            </a:r>
            <a:r>
              <a:rPr lang="en-GB" sz="2000" dirty="0">
                <a:solidFill>
                  <a:srgbClr val="FF0000"/>
                </a:solidFill>
                <a:latin typeface="Arial" charset="0"/>
              </a:rPr>
              <a:t>does not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highlight changed items– </a:t>
            </a:r>
            <a:r>
              <a:rPr lang="en-GB" sz="2000" dirty="0">
                <a:solidFill>
                  <a:srgbClr val="FF0000"/>
                </a:solidFill>
                <a:latin typeface="Arial" charset="0"/>
              </a:rPr>
              <a:t>upon Save, data will be modified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.  “Back” out of the S311. Repeat steps for other SUs,                 if required.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All changes are audited via SU History and History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</a:pPr>
            <a:endParaRPr lang="en-GB" sz="24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endParaRPr lang="en-GB" sz="1800" b="1" dirty="0">
              <a:solidFill>
                <a:srgbClr val="FFFF75"/>
              </a:solidFill>
              <a:latin typeface="Arial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Corrections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2458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28700"/>
            <a:ext cx="6172200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3810000" y="6553200"/>
            <a:ext cx="685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458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743200"/>
            <a:ext cx="385286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553200" y="5341938"/>
            <a:ext cx="685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5715000"/>
            <a:ext cx="23193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Cannot 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 proceed 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with Correction unless “Accept”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Corrections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59400" y="4395788"/>
            <a:ext cx="3784600" cy="2400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200" b="1" dirty="0">
                <a:solidFill>
                  <a:srgbClr val="FFC000"/>
                </a:solidFill>
                <a:latin typeface="Calibri" pitchFamily="34" charset="0"/>
              </a:rPr>
              <a:t>Make changes to each of the required sections and </a:t>
            </a:r>
            <a:endParaRPr lang="en-US" sz="12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200" b="1" dirty="0" smtClean="0">
                <a:solidFill>
                  <a:srgbClr val="FF0000"/>
                </a:solidFill>
                <a:latin typeface="Calibri" pitchFamily="34" charset="0"/>
              </a:rPr>
              <a:t>Save </a:t>
            </a:r>
            <a:r>
              <a:rPr lang="en-US" sz="1200" b="1" dirty="0">
                <a:solidFill>
                  <a:srgbClr val="FF0000"/>
                </a:solidFill>
                <a:latin typeface="Calibri" pitchFamily="34" charset="0"/>
              </a:rPr>
              <a:t>as you Go.</a:t>
            </a:r>
          </a:p>
          <a:p>
            <a:pPr>
              <a:lnSpc>
                <a:spcPts val="1500"/>
              </a:lnSpc>
              <a:defRPr/>
            </a:pPr>
            <a:r>
              <a:rPr lang="en-US" sz="1200" b="1" dirty="0">
                <a:solidFill>
                  <a:srgbClr val="FFC000"/>
                </a:solidFill>
                <a:latin typeface="Calibri" pitchFamily="34" charset="0"/>
              </a:rPr>
              <a:t/>
            </a:r>
            <a:br>
              <a:rPr lang="en-US" sz="1200" b="1" dirty="0">
                <a:solidFill>
                  <a:srgbClr val="FFC000"/>
                </a:solidFill>
                <a:latin typeface="Calibri" pitchFamily="34" charset="0"/>
              </a:rPr>
            </a:br>
            <a:r>
              <a:rPr lang="en-US" sz="1200" b="1" dirty="0">
                <a:solidFill>
                  <a:srgbClr val="FFFF00"/>
                </a:solidFill>
                <a:latin typeface="Calibri" pitchFamily="34" charset="0"/>
              </a:rPr>
              <a:t>Standards ID is not updatable.</a:t>
            </a:r>
          </a:p>
          <a:p>
            <a:pPr>
              <a:lnSpc>
                <a:spcPts val="1500"/>
              </a:lnSpc>
              <a:defRPr/>
            </a:pPr>
            <a:endParaRPr lang="en-US" sz="12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200" b="1" dirty="0">
                <a:solidFill>
                  <a:srgbClr val="FFFF00"/>
                </a:solidFill>
                <a:latin typeface="Calibri" pitchFamily="34" charset="0"/>
              </a:rPr>
              <a:t>If regeneration declared, regeneration offset is not updatable</a:t>
            </a:r>
          </a:p>
          <a:p>
            <a:pPr>
              <a:lnSpc>
                <a:spcPts val="1500"/>
              </a:lnSpc>
              <a:defRPr/>
            </a:pPr>
            <a:endParaRPr lang="en-US" sz="12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200" b="1" dirty="0">
                <a:solidFill>
                  <a:srgbClr val="FFC000"/>
                </a:solidFill>
                <a:latin typeface="Calibri" pitchFamily="34" charset="0"/>
              </a:rPr>
              <a:t>Select “Back” to finish Correction for the SU. </a:t>
            </a:r>
          </a:p>
          <a:p>
            <a:pPr>
              <a:lnSpc>
                <a:spcPts val="1500"/>
              </a:lnSpc>
              <a:defRPr/>
            </a:pPr>
            <a:endParaRPr lang="en-US" sz="12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200" b="1" dirty="0">
                <a:solidFill>
                  <a:srgbClr val="FFC000"/>
                </a:solidFill>
                <a:latin typeface="Calibri" pitchFamily="34" charset="0"/>
              </a:rPr>
              <a:t>Repeat steps for Corrections other SU for the same opening</a:t>
            </a:r>
          </a:p>
        </p:txBody>
      </p:sp>
      <p:pic>
        <p:nvPicPr>
          <p:cNvPr id="2560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52578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86225"/>
            <a:ext cx="52578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066800"/>
            <a:ext cx="3962400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2659063"/>
            <a:ext cx="3581400" cy="1700212"/>
          </a:xfrm>
          <a:prstGeom prst="rect">
            <a:avLst/>
          </a:prstGeom>
          <a:noFill/>
          <a:ln w="15875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25611" name="Rectangle 9"/>
          <p:cNvSpPr>
            <a:spLocks noChangeArrowheads="1"/>
          </p:cNvSpPr>
          <p:nvPr/>
        </p:nvSpPr>
        <p:spPr bwMode="auto">
          <a:xfrm>
            <a:off x="3124200" y="5700713"/>
            <a:ext cx="304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2" name="Rectangle 19"/>
          <p:cNvSpPr>
            <a:spLocks noChangeArrowheads="1"/>
          </p:cNvSpPr>
          <p:nvPr/>
        </p:nvSpPr>
        <p:spPr bwMode="auto">
          <a:xfrm>
            <a:off x="4267200" y="3846513"/>
            <a:ext cx="3810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3" name="Rectangle 7"/>
          <p:cNvSpPr>
            <a:spLocks noChangeArrowheads="1"/>
          </p:cNvSpPr>
          <p:nvPr/>
        </p:nvSpPr>
        <p:spPr bwMode="auto">
          <a:xfrm>
            <a:off x="8153400" y="3725863"/>
            <a:ext cx="9144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4" name="Rectangle 20"/>
          <p:cNvSpPr>
            <a:spLocks noChangeArrowheads="1"/>
          </p:cNvSpPr>
          <p:nvPr/>
        </p:nvSpPr>
        <p:spPr bwMode="auto">
          <a:xfrm>
            <a:off x="5486400" y="4119563"/>
            <a:ext cx="304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Corrections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4200" y="1905000"/>
            <a:ext cx="2209800" cy="25930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SU History provides details of all SU modifications.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This function only existed as of March 11, 2008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Therefore any modifications prior to this date is not reflected.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Entire Opening’s SUs are</a:t>
            </a: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Copied with tracking of changed items.</a:t>
            </a:r>
          </a:p>
        </p:txBody>
      </p:sp>
      <p:pic>
        <p:nvPicPr>
          <p:cNvPr id="266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038" y="1600200"/>
            <a:ext cx="6927851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Rectangle 16"/>
          <p:cNvSpPr>
            <a:spLocks noChangeArrowheads="1"/>
          </p:cNvSpPr>
          <p:nvPr/>
        </p:nvSpPr>
        <p:spPr bwMode="auto">
          <a:xfrm>
            <a:off x="2286000" y="4433888"/>
            <a:ext cx="685800" cy="2921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Corrections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0" y="3810000"/>
            <a:ext cx="2209800" cy="1246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All records will have either “O” original or “ES”</a:t>
            </a: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As the baseline condition </a:t>
            </a: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to use as basis for 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comparison</a:t>
            </a: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pic>
        <p:nvPicPr>
          <p:cNvPr id="276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67945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6" name="Rectangle 11"/>
          <p:cNvSpPr>
            <a:spLocks noChangeArrowheads="1"/>
          </p:cNvSpPr>
          <p:nvPr/>
        </p:nvSpPr>
        <p:spPr bwMode="auto">
          <a:xfrm>
            <a:off x="0" y="5562600"/>
            <a:ext cx="6794500" cy="381000"/>
          </a:xfrm>
          <a:prstGeom prst="rect">
            <a:avLst/>
          </a:prstGeom>
          <a:solidFill>
            <a:srgbClr val="FFFF00">
              <a:alpha val="14117"/>
            </a:srgbClr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Corrections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5600" y="1752600"/>
            <a:ext cx="2209800" cy="1631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Changes associated with SU Modification Action</a:t>
            </a: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is in </a:t>
            </a:r>
            <a:r>
              <a:rPr lang="en-US" sz="1400" i="1" dirty="0">
                <a:solidFill>
                  <a:srgbClr val="FF3300"/>
                </a:solidFill>
                <a:latin typeface="+mj-lt"/>
              </a:rPr>
              <a:t>(red)</a:t>
            </a:r>
            <a:r>
              <a:rPr lang="en-US" sz="1400" dirty="0">
                <a:solidFill>
                  <a:srgbClr val="FFC000"/>
                </a:solidFill>
                <a:latin typeface="+mj-lt"/>
              </a:rPr>
              <a:t>.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Can review all SUs associated with the Event.</a:t>
            </a:r>
          </a:p>
        </p:txBody>
      </p:sp>
      <p:pic>
        <p:nvPicPr>
          <p:cNvPr id="286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27125"/>
            <a:ext cx="6248400" cy="573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Corrections (SU History)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4779963"/>
            <a:ext cx="6629400" cy="285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Tombstone “History” also tracks all changes and events on the opening.</a:t>
            </a:r>
          </a:p>
        </p:txBody>
      </p:sp>
      <p:pic>
        <p:nvPicPr>
          <p:cNvPr id="2970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7418388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4" name="Rectangle 16"/>
          <p:cNvSpPr>
            <a:spLocks noChangeArrowheads="1"/>
          </p:cNvSpPr>
          <p:nvPr/>
        </p:nvSpPr>
        <p:spPr bwMode="auto">
          <a:xfrm>
            <a:off x="5143500" y="4122738"/>
            <a:ext cx="533400" cy="2921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228600"/>
            <a:ext cx="8382000" cy="1295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RESULTS – Corrections (SU </a:t>
            </a:r>
            <a:r>
              <a:rPr kumimoji="0" lang="en-US" sz="36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Histor</a:t>
            </a:r>
            <a:r>
              <a:rPr lang="en-US" sz="3600" spc="-100" dirty="0" smtClean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y)</a:t>
            </a:r>
            <a:endParaRPr kumimoji="0" lang="en-US" sz="40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3788"/>
            <a:ext cx="6705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Rectangle 16"/>
          <p:cNvSpPr>
            <a:spLocks noChangeArrowheads="1"/>
          </p:cNvSpPr>
          <p:nvPr/>
        </p:nvSpPr>
        <p:spPr bwMode="auto">
          <a:xfrm>
            <a:off x="2133600" y="4114800"/>
            <a:ext cx="647700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05600" y="3113088"/>
            <a:ext cx="2209800" cy="13676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+mj-lt"/>
            </a:endParaRPr>
          </a:p>
          <a:p>
            <a:pPr>
              <a:lnSpc>
                <a:spcPts val="17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Contains all events and</a:t>
            </a:r>
          </a:p>
          <a:p>
            <a:pPr>
              <a:lnSpc>
                <a:spcPts val="17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Detailed screen provides</a:t>
            </a:r>
          </a:p>
          <a:p>
            <a:pPr>
              <a:lnSpc>
                <a:spcPts val="17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Information of data changed via “Old” and “New” columns</a:t>
            </a:r>
          </a:p>
        </p:txBody>
      </p:sp>
      <p:pic>
        <p:nvPicPr>
          <p:cNvPr id="307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5105400"/>
            <a:ext cx="6705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33400" y="228600"/>
            <a:ext cx="8382000" cy="1295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RESULTS – Corrections (History)</a:t>
            </a:r>
            <a:endParaRPr kumimoji="0" lang="en-US" sz="40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Minor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2775" name="Rectangle 12"/>
          <p:cNvSpPr>
            <a:spLocks noChangeArrowheads="1"/>
          </p:cNvSpPr>
          <p:nvPr/>
        </p:nvSpPr>
        <p:spPr bwMode="auto">
          <a:xfrm>
            <a:off x="3048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Intended for making area adjustments based on better information from field surveys.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Online function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sz="1900" dirty="0">
                <a:solidFill>
                  <a:srgbClr val="FFC000"/>
                </a:solidFill>
                <a:latin typeface="Arial" charset="0"/>
              </a:rPr>
              <a:t>– SU is separated into separate sections: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	Only Net Area to be Reforested and BEC information maybe changed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900" dirty="0" smtClean="0">
                <a:solidFill>
                  <a:srgbClr val="FFC000"/>
                </a:solidFill>
                <a:latin typeface="Arial" charset="0"/>
              </a:rPr>
              <a:t>SS ID can be changed BUT tied to s197 rollover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900" dirty="0" smtClean="0">
                <a:solidFill>
                  <a:srgbClr val="FFC000"/>
                </a:solidFill>
                <a:latin typeface="Arial" charset="0"/>
              </a:rPr>
              <a:t>   Rationale </a:t>
            </a:r>
            <a:endParaRPr lang="en-GB" sz="19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Any changes to any of these section must be saved for each section.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Saving is accepting the data as entered.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Toggle to any of the SU for changes as required.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System does not highlight changed items– upon Save, data will be modified.  “Back” out of the S311. Repeat steps for other SUs, if required.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All changes are audited via SU History and History</a:t>
            </a:r>
            <a:endParaRPr lang="en-GB" sz="1900" b="1" dirty="0">
              <a:solidFill>
                <a:srgbClr val="FFFF75"/>
              </a:solidFill>
              <a:latin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3379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28700"/>
            <a:ext cx="6172200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495800" y="6553200"/>
            <a:ext cx="990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380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743200"/>
            <a:ext cx="385286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6553200" y="5341938"/>
            <a:ext cx="685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5715000"/>
            <a:ext cx="2319337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Cannot proceed with Minor Amendment unless “Accept”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Minor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2775" name="Rectangle 12"/>
          <p:cNvSpPr>
            <a:spLocks noChangeArrowheads="1"/>
          </p:cNvSpPr>
          <p:nvPr/>
        </p:nvSpPr>
        <p:spPr bwMode="auto">
          <a:xfrm>
            <a:off x="457200" y="1371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Intended for making area adjustments based on better information from field surveys.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Online function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sz="1900" dirty="0">
                <a:solidFill>
                  <a:srgbClr val="FFC000"/>
                </a:solidFill>
                <a:latin typeface="Arial" charset="0"/>
              </a:rPr>
              <a:t>– SU is separated into separate sections: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	Only Net Area to be Reforested and BEC information maybe changed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900" dirty="0" smtClean="0">
                <a:solidFill>
                  <a:srgbClr val="FFC000"/>
                </a:solidFill>
                <a:latin typeface="Arial" charset="0"/>
              </a:rPr>
              <a:t>SS ID can be changed BUT tied to s197 rollover</a:t>
            </a:r>
          </a:p>
          <a:p>
            <a:pPr marL="800100" lvl="1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</a:pPr>
            <a:r>
              <a:rPr lang="en-GB" sz="1900" dirty="0" smtClean="0">
                <a:solidFill>
                  <a:srgbClr val="FFC000"/>
                </a:solidFill>
                <a:latin typeface="Arial" charset="0"/>
              </a:rPr>
              <a:t>   Rationale </a:t>
            </a:r>
            <a:endParaRPr lang="en-GB" sz="1900" dirty="0">
              <a:solidFill>
                <a:srgbClr val="FFC000"/>
              </a:solidFill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Any changes to any of these section must be saved for each section.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Saving is accepting the data as entered.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Toggle to any of the SU for changes as required.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System does not highlight changed items– upon Save, data will be modified.  “Back” out of the S311. Repeat steps for other SUs, if required.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charset="0"/>
              <a:buChar char="•"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All changes are audited via SU History and History</a:t>
            </a:r>
            <a:endParaRPr lang="en-GB" sz="1900" b="1" dirty="0">
              <a:solidFill>
                <a:srgbClr val="FFFF75"/>
              </a:solidFill>
              <a:latin typeface="Arial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Minor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3379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28700"/>
            <a:ext cx="6172200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495800" y="6553200"/>
            <a:ext cx="990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380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743200"/>
            <a:ext cx="385286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6553200" y="5341938"/>
            <a:ext cx="685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5715000"/>
            <a:ext cx="2319337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Cannot proceed with Minor Amendment unless “Accept”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0" y="1939925"/>
            <a:ext cx="3124200" cy="336245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Make changes to each of the required sections and Save as you Go.</a:t>
            </a: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4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Net Area to be Reforested </a:t>
            </a:r>
            <a:r>
              <a:rPr lang="en-US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updatable</a:t>
            </a:r>
          </a:p>
          <a:p>
            <a:pPr>
              <a:lnSpc>
                <a:spcPts val="1500"/>
              </a:lnSpc>
              <a:defRPr/>
            </a:pPr>
            <a:endParaRPr lang="en-US" sz="1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SS ID updateable but associated with s197 rollover</a:t>
            </a:r>
            <a:endParaRPr lang="en-US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BGC information updatable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Select “Back” to finish Minor for the SU. 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Repeat steps for Corrections other SU for the same opening</a:t>
            </a:r>
          </a:p>
        </p:txBody>
      </p:sp>
      <p:pic>
        <p:nvPicPr>
          <p:cNvPr id="348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6096000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33900"/>
            <a:ext cx="463867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5" name="Rectangle 16"/>
          <p:cNvSpPr>
            <a:spLocks noChangeArrowheads="1"/>
          </p:cNvSpPr>
          <p:nvPr/>
        </p:nvSpPr>
        <p:spPr bwMode="auto">
          <a:xfrm>
            <a:off x="4953000" y="4533900"/>
            <a:ext cx="406400" cy="2905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6" name="Rectangle 17"/>
          <p:cNvSpPr>
            <a:spLocks noChangeArrowheads="1"/>
          </p:cNvSpPr>
          <p:nvPr/>
        </p:nvSpPr>
        <p:spPr bwMode="auto">
          <a:xfrm>
            <a:off x="38100" y="3429000"/>
            <a:ext cx="5321300" cy="4572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7" name="Rectangle 18"/>
          <p:cNvSpPr>
            <a:spLocks noChangeArrowheads="1"/>
          </p:cNvSpPr>
          <p:nvPr/>
        </p:nvSpPr>
        <p:spPr bwMode="auto">
          <a:xfrm>
            <a:off x="3733800" y="2698750"/>
            <a:ext cx="685800" cy="2413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8" name="Rectangle 21"/>
          <p:cNvSpPr>
            <a:spLocks noChangeArrowheads="1"/>
          </p:cNvSpPr>
          <p:nvPr/>
        </p:nvSpPr>
        <p:spPr bwMode="auto">
          <a:xfrm>
            <a:off x="3556000" y="5943600"/>
            <a:ext cx="1082675" cy="2905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Minor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04800" y="1524000"/>
            <a:ext cx="8534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75"/>
                </a:solidFill>
                <a:latin typeface="Arial" charset="0"/>
              </a:rPr>
              <a:t>S197 rollover requires no approval required as it has been already approved under a FSP.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52400" y="3276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Online function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Prescription – “Minor”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Site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Plan (not FRPA) – “Site Plan Amendment”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0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FRPA s.197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FRPA s.197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533400" y="1371600"/>
            <a:ext cx="8382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s.197 rollover requires no approval required as it has been already approved under FSP.</a:t>
            </a:r>
            <a:r>
              <a:rPr lang="en-GB" sz="2400" dirty="0" smtClean="0">
                <a:solidFill>
                  <a:srgbClr val="FFFF75"/>
                </a:solidFill>
                <a:latin typeface="Arial" charset="0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Standards Regime ID (SS ID) updatable and recognize as s197 rollover only if </a:t>
            </a:r>
            <a:r>
              <a:rPr lang="en-GB" sz="2400" u="sng" dirty="0" smtClean="0">
                <a:solidFill>
                  <a:srgbClr val="FF0000"/>
                </a:solidFill>
                <a:latin typeface="Arial" charset="0"/>
              </a:rPr>
              <a:t>all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 of the following conditions are met: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Allowed for </a:t>
            </a:r>
            <a:r>
              <a:rPr lang="en-GB" sz="2000" dirty="0" err="1" smtClean="0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 Prescription or Site Plan not associated with a FSP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Standards ID being applied is associated with a FSP that has s197 Election Checked (“Y”) in the FSPTS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Standards ID belongs to the client and org unit for the FSP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2400" dirty="0" smtClean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endParaRPr lang="en-GB" sz="2400" dirty="0" smtClean="0">
              <a:solidFill>
                <a:srgbClr val="FFC00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5939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5400"/>
            <a:ext cx="4800600" cy="544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0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314" y="4114801"/>
            <a:ext cx="5275886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01" name="Rectangle 12"/>
          <p:cNvSpPr>
            <a:spLocks noChangeArrowheads="1"/>
          </p:cNvSpPr>
          <p:nvPr/>
        </p:nvSpPr>
        <p:spPr bwMode="auto">
          <a:xfrm>
            <a:off x="3563314" y="5105400"/>
            <a:ext cx="2380286" cy="228600"/>
          </a:xfrm>
          <a:prstGeom prst="rect">
            <a:avLst/>
          </a:prstGeom>
          <a:noFill/>
          <a:ln w="28575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4953000" y="2133600"/>
            <a:ext cx="3886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FRPA s197 Election </a:t>
            </a: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must be made using FSPTS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in order for </a:t>
            </a:r>
            <a:r>
              <a:rPr lang="en-GB" sz="2000" dirty="0" smtClean="0">
                <a:solidFill>
                  <a:srgbClr val="FFC000"/>
                </a:solidFill>
                <a:latin typeface="Arial" charset="0"/>
              </a:rPr>
              <a:t>s197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rollover to work in RESULTS</a:t>
            </a: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0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0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FRPA s.197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" y="1276350"/>
            <a:ext cx="6107113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0" y="1219200"/>
            <a:ext cx="2770187" cy="4516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S197 rollovers 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will use </a:t>
            </a: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Minor Amendment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Enter Standards ID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To recognize as rollover,            Standards ID must:</a:t>
            </a:r>
          </a:p>
          <a:p>
            <a:pPr lvl="1">
              <a:lnSpc>
                <a:spcPts val="1500"/>
              </a:lnSpc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 marL="285750" lvl="1" indent="-228600">
              <a:lnSpc>
                <a:spcPts val="1500"/>
              </a:lnSpc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Belong 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be associated with FSP with FRPA s197 Election 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checked in the FSPTS</a:t>
            </a: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 marL="285750" lvl="1" indent="-228600">
              <a:lnSpc>
                <a:spcPts val="1500"/>
              </a:lnSpc>
              <a:buFont typeface="Arial" pitchFamily="34" charset="0"/>
              <a:buChar char="•"/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 marL="285750" lvl="1" indent="-228600">
              <a:lnSpc>
                <a:spcPts val="1500"/>
              </a:lnSpc>
              <a:buFont typeface="Arial" pitchFamily="34" charset="0"/>
              <a:buChar char="•"/>
              <a:defRPr/>
            </a:pP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Standards 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ID must be approved</a:t>
            </a:r>
          </a:p>
          <a:p>
            <a:pPr marL="285750" lvl="1" indent="-228600">
              <a:lnSpc>
                <a:spcPts val="1500"/>
              </a:lnSpc>
              <a:buFont typeface="Arial" pitchFamily="34" charset="0"/>
              <a:buChar char="•"/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 marL="285750" lvl="1" indent="-228600">
              <a:lnSpc>
                <a:spcPts val="1500"/>
              </a:lnSpc>
              <a:buFont typeface="Arial" pitchFamily="34" charset="0"/>
              <a:buChar char="•"/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Standards ID must belong to be authorized for use for district &amp; </a:t>
            </a:r>
            <a:r>
              <a:rPr lang="en-US" sz="1400" b="1" dirty="0" smtClean="0">
                <a:solidFill>
                  <a:srgbClr val="FFC000"/>
                </a:solidFill>
                <a:latin typeface="Calibri" pitchFamily="34" charset="0"/>
              </a:rPr>
              <a:t>client and exist in the FSPTS</a:t>
            </a: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 lvl="1">
              <a:lnSpc>
                <a:spcPts val="1500"/>
              </a:lnSpc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Successful accepted rollover with be tracked as 197 Action Code.</a:t>
            </a:r>
          </a:p>
          <a:p>
            <a:pPr lvl="1">
              <a:lnSpc>
                <a:spcPts val="1500"/>
              </a:lnSpc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60424" name="Rectangle 18"/>
          <p:cNvSpPr>
            <a:spLocks noChangeArrowheads="1"/>
          </p:cNvSpPr>
          <p:nvPr/>
        </p:nvSpPr>
        <p:spPr bwMode="auto">
          <a:xfrm>
            <a:off x="838200" y="3549650"/>
            <a:ext cx="9144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FRPA s.197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447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>
                <a:solidFill>
                  <a:srgbClr val="FFC000"/>
                </a:solidFill>
                <a:latin typeface="Arial" charset="0"/>
              </a:rPr>
              <a:t>Intended for changes to stocking standards based on approved variations as per Forest Stewardship Plan</a:t>
            </a: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.</a:t>
            </a:r>
            <a:endParaRPr lang="en-GB" sz="240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Approved Variation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600200"/>
            <a:ext cx="8458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Online </a:t>
            </a:r>
            <a:r>
              <a:rPr lang="en-GB" sz="2400" dirty="0">
                <a:solidFill>
                  <a:srgbClr val="FFFF00"/>
                </a:solidFill>
                <a:latin typeface="Arial" charset="0"/>
              </a:rPr>
              <a:t>function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– SU is separated into sections: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2000" dirty="0">
                <a:solidFill>
                  <a:srgbClr val="FFC000"/>
                </a:solidFill>
                <a:latin typeface="Arial" charset="0"/>
              </a:rPr>
              <a:t>	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SU identification with BEC &amp; Offsets (Standard ID not available to change)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Density information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Preferred species &amp; Ht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Acceptable species &amp; Ht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	Rationale 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Any changes to any of these section must be saved for each section.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Saving is accepting the data as entered.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Toggle to any of the SU for changes as required.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System does not highlight changed items– upon Save, data will be modified.  “Back” out of the S311. Repeat steps for other SUs, if required.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All changes are </a:t>
            </a: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audited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via SU History and History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endParaRPr lang="en-GB" sz="1800" dirty="0">
              <a:solidFill>
                <a:srgbClr val="FFFF00"/>
              </a:solidFill>
              <a:latin typeface="Arial" charset="0"/>
            </a:endParaRP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Approved Variation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7894" name="Rectangle 7"/>
          <p:cNvSpPr>
            <a:spLocks noChangeArrowheads="1"/>
          </p:cNvSpPr>
          <p:nvPr/>
        </p:nvSpPr>
        <p:spPr bwMode="auto">
          <a:xfrm>
            <a:off x="4495800" y="6553200"/>
            <a:ext cx="990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4572000"/>
            <a:ext cx="2319337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Cannot proceed with Approved Variation unless “Accept”</a:t>
            </a:r>
          </a:p>
        </p:txBody>
      </p:sp>
      <p:pic>
        <p:nvPicPr>
          <p:cNvPr id="3789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1041400"/>
            <a:ext cx="6276975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3276600" y="6618288"/>
            <a:ext cx="12192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78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295400"/>
            <a:ext cx="3598863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9" name="Rectangle 13"/>
          <p:cNvSpPr>
            <a:spLocks noChangeArrowheads="1"/>
          </p:cNvSpPr>
          <p:nvPr/>
        </p:nvSpPr>
        <p:spPr bwMode="auto">
          <a:xfrm>
            <a:off x="6629400" y="3886200"/>
            <a:ext cx="609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Approved Variation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27688" y="3429000"/>
            <a:ext cx="3516312" cy="278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Make changes to each of the required sections and Save as you Go.</a:t>
            </a: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/>
            </a:r>
            <a:br>
              <a:rPr lang="en-US" sz="1400" b="1" dirty="0">
                <a:solidFill>
                  <a:srgbClr val="FFC000"/>
                </a:solidFill>
                <a:latin typeface="Calibri" pitchFamily="34" charset="0"/>
              </a:rPr>
            </a:b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Standards ID is not updatable.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Modify any portion of stocking standard as required to meet the required condition for the approved variation.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Select “Back” to finish Approved Variation for the SU. 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Repeat steps for Approved Variation to other SU for the same opening</a:t>
            </a:r>
          </a:p>
        </p:txBody>
      </p:sp>
      <p:sp>
        <p:nvSpPr>
          <p:cNvPr id="38919" name="Rectangle 19"/>
          <p:cNvSpPr>
            <a:spLocks noChangeArrowheads="1"/>
          </p:cNvSpPr>
          <p:nvPr/>
        </p:nvSpPr>
        <p:spPr bwMode="auto">
          <a:xfrm>
            <a:off x="4267200" y="3846513"/>
            <a:ext cx="3810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89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5627688" cy="431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1" name="Rectangle 20"/>
          <p:cNvSpPr>
            <a:spLocks noChangeArrowheads="1"/>
          </p:cNvSpPr>
          <p:nvPr/>
        </p:nvSpPr>
        <p:spPr bwMode="auto">
          <a:xfrm>
            <a:off x="4648200" y="4876800"/>
            <a:ext cx="304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892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6875" y="1600200"/>
            <a:ext cx="3667125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3" name="Rectangle 7"/>
          <p:cNvSpPr>
            <a:spLocks noChangeArrowheads="1"/>
          </p:cNvSpPr>
          <p:nvPr/>
        </p:nvSpPr>
        <p:spPr bwMode="auto">
          <a:xfrm>
            <a:off x="8229600" y="2609850"/>
            <a:ext cx="9144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50888" y="5715000"/>
            <a:ext cx="3516312" cy="284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More sections exist but not included</a:t>
            </a:r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Approved Variation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304800" y="16764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447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 smtClean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Business</a:t>
            </a: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400" dirty="0" smtClean="0">
                <a:solidFill>
                  <a:srgbClr val="FFC000"/>
                </a:solidFill>
                <a:latin typeface="Arial" charset="0"/>
              </a:rPr>
              <a:t>Amendment to site plans – can add, delete or modify Standard Unit information and SS ID.</a:t>
            </a:r>
            <a:endParaRPr lang="en-GB" sz="2400" dirty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Site Plan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381000" y="1600200"/>
            <a:ext cx="8458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 smtClean="0">
                <a:solidFill>
                  <a:srgbClr val="FFFF00"/>
                </a:solidFill>
                <a:latin typeface="Arial" charset="0"/>
              </a:rPr>
              <a:t>Online </a:t>
            </a:r>
            <a:r>
              <a:rPr lang="en-GB" sz="2400" dirty="0">
                <a:solidFill>
                  <a:srgbClr val="FFFF00"/>
                </a:solidFill>
                <a:latin typeface="Arial" charset="0"/>
              </a:rPr>
              <a:t>function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2000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sz="2000" dirty="0">
                <a:solidFill>
                  <a:srgbClr val="FFC000"/>
                </a:solidFill>
                <a:latin typeface="Arial" charset="0"/>
              </a:rPr>
              <a:t>– SU is separated into sections: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SU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identification with BEC </a:t>
            </a:r>
            <a:endParaRPr lang="en-GB" sz="1800" dirty="0" smtClean="0">
              <a:solidFill>
                <a:srgbClr val="FFC000"/>
              </a:solidFill>
              <a:latin typeface="Arial" charset="0"/>
            </a:endParaRP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SS ID updatable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Rationale </a:t>
            </a:r>
            <a:endParaRPr lang="en-GB" sz="1800" dirty="0">
              <a:solidFill>
                <a:srgbClr val="FFC000"/>
              </a:solidFill>
              <a:latin typeface="Arial" charset="0"/>
            </a:endParaRP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endParaRPr lang="en-GB" sz="1800" dirty="0" smtClean="0">
              <a:solidFill>
                <a:srgbClr val="FF0000"/>
              </a:solidFill>
              <a:latin typeface="Arial" charset="0"/>
            </a:endParaRP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Any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changes to any of these section must be saved for each section.</a:t>
            </a:r>
          </a:p>
          <a:p>
            <a:pPr marL="800100" lvl="1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Saving is accepting the data as entered.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 	Toggle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to any of the SU for changes as required.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      System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does not highlight changed items– upon Save, data will be modified.  “Back” out of the S311. Repeat steps for other SUs, if required.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1800" dirty="0">
                <a:solidFill>
                  <a:srgbClr val="FFC000"/>
                </a:solidFill>
                <a:latin typeface="Arial" charset="0"/>
              </a:rPr>
              <a:t>All changes are </a:t>
            </a:r>
            <a:r>
              <a:rPr lang="en-GB" sz="1800" dirty="0" smtClean="0">
                <a:solidFill>
                  <a:srgbClr val="FFC000"/>
                </a:solidFill>
                <a:latin typeface="Arial" charset="0"/>
              </a:rPr>
              <a:t>audited </a:t>
            </a:r>
            <a:r>
              <a:rPr lang="en-GB" sz="1800" dirty="0">
                <a:solidFill>
                  <a:srgbClr val="FFC000"/>
                </a:solidFill>
                <a:latin typeface="Arial" charset="0"/>
              </a:rPr>
              <a:t>via SU History and History</a:t>
            </a: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endParaRPr lang="en-GB" sz="1800" dirty="0">
              <a:solidFill>
                <a:srgbClr val="FFFF00"/>
              </a:solidFill>
              <a:latin typeface="Arial" charset="0"/>
            </a:endParaRPr>
          </a:p>
          <a:p>
            <a:pPr marL="342900" indent="-457200">
              <a:spcBef>
                <a:spcPts val="6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Site Plan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4495800" y="6553200"/>
            <a:ext cx="990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4572000"/>
            <a:ext cx="2319337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Cannot proceed with Site Plan Amendment unless “Accept”</a:t>
            </a:r>
          </a:p>
        </p:txBody>
      </p:sp>
      <p:pic>
        <p:nvPicPr>
          <p:cNvPr id="4096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1041400"/>
            <a:ext cx="6276975" cy="581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4495800" y="6618288"/>
            <a:ext cx="12192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097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295400"/>
            <a:ext cx="3598863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1" name="Rectangle 13"/>
          <p:cNvSpPr>
            <a:spLocks noChangeArrowheads="1"/>
          </p:cNvSpPr>
          <p:nvPr/>
        </p:nvSpPr>
        <p:spPr bwMode="auto">
          <a:xfrm>
            <a:off x="6629400" y="3886200"/>
            <a:ext cx="6096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Site Plan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61038" y="3355975"/>
            <a:ext cx="3306762" cy="2016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Make changes to each of the required sections and Save as you Go.</a:t>
            </a: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/>
            </a:r>
            <a:br>
              <a:rPr lang="en-US" sz="1400" b="1" dirty="0">
                <a:solidFill>
                  <a:srgbClr val="FFC000"/>
                </a:solidFill>
                <a:latin typeface="Calibri" pitchFamily="34" charset="0"/>
              </a:rPr>
            </a:b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Standards ID is updatable.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Select “Back” to finish Site Plan Amendment for the SU. </a:t>
            </a:r>
          </a:p>
          <a:p>
            <a:pPr>
              <a:lnSpc>
                <a:spcPts val="1500"/>
              </a:lnSpc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lnSpc>
                <a:spcPts val="1500"/>
              </a:lnSpc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Repeat steps for Site Plan Amendment to other SU for the same opening</a:t>
            </a:r>
          </a:p>
        </p:txBody>
      </p:sp>
      <p:sp>
        <p:nvSpPr>
          <p:cNvPr id="41991" name="Rectangle 19"/>
          <p:cNvSpPr>
            <a:spLocks noChangeArrowheads="1"/>
          </p:cNvSpPr>
          <p:nvPr/>
        </p:nvSpPr>
        <p:spPr bwMode="auto">
          <a:xfrm>
            <a:off x="4267200" y="3846513"/>
            <a:ext cx="3810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2" name="Rectangle 20"/>
          <p:cNvSpPr>
            <a:spLocks noChangeArrowheads="1"/>
          </p:cNvSpPr>
          <p:nvPr/>
        </p:nvSpPr>
        <p:spPr bwMode="auto">
          <a:xfrm>
            <a:off x="4648200" y="4876800"/>
            <a:ext cx="304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50888" y="5857875"/>
            <a:ext cx="3516312" cy="284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1500"/>
              </a:lnSpc>
              <a:defRPr/>
            </a:pPr>
            <a:r>
              <a:rPr lang="en-US" sz="1400" dirty="0">
                <a:solidFill>
                  <a:srgbClr val="FFC000"/>
                </a:solidFill>
                <a:latin typeface="+mj-lt"/>
              </a:rPr>
              <a:t>More sections exist but not included</a:t>
            </a:r>
          </a:p>
        </p:txBody>
      </p:sp>
      <p:pic>
        <p:nvPicPr>
          <p:cNvPr id="419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425" y="1600200"/>
            <a:ext cx="56626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1913" y="1600200"/>
            <a:ext cx="3697287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6" name="Rectangle 7"/>
          <p:cNvSpPr>
            <a:spLocks noChangeArrowheads="1"/>
          </p:cNvSpPr>
          <p:nvPr/>
        </p:nvSpPr>
        <p:spPr bwMode="auto">
          <a:xfrm>
            <a:off x="7924800" y="2667000"/>
            <a:ext cx="9144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7" name="Rectangle 14"/>
          <p:cNvSpPr>
            <a:spLocks noChangeArrowheads="1"/>
          </p:cNvSpPr>
          <p:nvPr/>
        </p:nvSpPr>
        <p:spPr bwMode="auto">
          <a:xfrm>
            <a:off x="4648200" y="5237163"/>
            <a:ext cx="457200" cy="173037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Site Plan Amendment</a:t>
            </a:r>
            <a:endParaRPr lang="en-US" dirty="0" smtClean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533400" y="9144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9600" y="19050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457200" y="1143000"/>
            <a:ext cx="8915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Business</a:t>
            </a:r>
          </a:p>
          <a:p>
            <a:pPr marL="800100" lvl="1" indent="-342900"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sz="1900" dirty="0">
                <a:solidFill>
                  <a:srgbClr val="FFC000"/>
                </a:solidFill>
                <a:latin typeface="Arial" charset="0"/>
              </a:rPr>
              <a:t>Requiring changes to </a:t>
            </a:r>
            <a:r>
              <a:rPr lang="en-GB" sz="1900" dirty="0" err="1">
                <a:solidFill>
                  <a:srgbClr val="FFC000"/>
                </a:solidFill>
                <a:latin typeface="Arial" charset="0"/>
              </a:rPr>
              <a:t>silviculture</a:t>
            </a:r>
            <a:r>
              <a:rPr lang="en-GB" sz="1900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GB" sz="1900" dirty="0" smtClean="0">
                <a:solidFill>
                  <a:srgbClr val="FFC000"/>
                </a:solidFill>
                <a:latin typeface="Arial" charset="0"/>
              </a:rPr>
              <a:t>prescription.</a:t>
            </a:r>
            <a:endParaRPr lang="en-GB" sz="1900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2400" dirty="0">
                <a:solidFill>
                  <a:srgbClr val="FFFF00"/>
                </a:solidFill>
                <a:latin typeface="Arial" charset="0"/>
              </a:rPr>
              <a:t>Online function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u="sng" dirty="0">
                <a:solidFill>
                  <a:srgbClr val="FFC000"/>
                </a:solidFill>
                <a:latin typeface="Arial" charset="0"/>
              </a:rPr>
              <a:t>Save as you go </a:t>
            </a:r>
            <a:r>
              <a:rPr lang="en-GB" dirty="0">
                <a:solidFill>
                  <a:srgbClr val="FFC000"/>
                </a:solidFill>
                <a:latin typeface="Arial" charset="0"/>
              </a:rPr>
              <a:t>– SU is separated into sections:</a:t>
            </a:r>
          </a:p>
          <a:p>
            <a:pPr marL="1257300" lvl="2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	SU identification with BEC &amp; Offsets</a:t>
            </a:r>
          </a:p>
          <a:p>
            <a:pPr marL="1257300" lvl="2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	Density information</a:t>
            </a:r>
          </a:p>
          <a:p>
            <a:pPr marL="1257300" lvl="2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	Preferred species &amp; Ht</a:t>
            </a:r>
          </a:p>
          <a:p>
            <a:pPr marL="1257300" lvl="2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	Acceptable species &amp; Ht</a:t>
            </a:r>
          </a:p>
          <a:p>
            <a:pPr marL="1257300" lvl="2" indent="-342900">
              <a:lnSpc>
                <a:spcPts val="1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itchFamily="2" charset="2"/>
              <a:buChar char="Ø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	Rationale </a:t>
            </a:r>
          </a:p>
          <a:p>
            <a:pPr marL="1257300" lvl="2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Any changes to any of these section must be saved for each section.</a:t>
            </a:r>
          </a:p>
          <a:p>
            <a:pPr marL="1257300" lvl="2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Saving is accepting the data as entered.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Toggle to any of the SU for changes as required.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System highlights changed items in red in S312 screen.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Opening Status is changed from “APP” to “AMD</a:t>
            </a: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” – AMD is still draft amendment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S310 </a:t>
            </a:r>
            <a:r>
              <a:rPr lang="en-GB" dirty="0">
                <a:solidFill>
                  <a:srgbClr val="FFC000"/>
                </a:solidFill>
                <a:latin typeface="Arial" charset="0"/>
              </a:rPr>
              <a:t>shows Amendment Proposed.</a:t>
            </a:r>
          </a:p>
          <a:p>
            <a:pPr marL="800100" lvl="1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Arial" pitchFamily="34" charset="0"/>
              <a:buChar char="•"/>
              <a:defRPr/>
            </a:pPr>
            <a:r>
              <a:rPr lang="en-GB" dirty="0">
                <a:solidFill>
                  <a:srgbClr val="FFC000"/>
                </a:solidFill>
                <a:latin typeface="Arial" charset="0"/>
              </a:rPr>
              <a:t>Must be Submitted </a:t>
            </a:r>
            <a:r>
              <a:rPr lang="en-GB" dirty="0" smtClean="0">
                <a:solidFill>
                  <a:srgbClr val="FFC000"/>
                </a:solidFill>
                <a:latin typeface="Arial" charset="0"/>
              </a:rPr>
              <a:t>to enable Inbox Processing.</a:t>
            </a:r>
            <a:endParaRPr lang="en-GB" dirty="0">
              <a:solidFill>
                <a:srgbClr val="FFC0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pPr algn="l">
              <a:lnSpc>
                <a:spcPts val="3840"/>
              </a:lnSpc>
              <a:defRPr/>
            </a:pPr>
            <a:r>
              <a:rPr lang="en-US" sz="28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Silviculture</a:t>
            </a: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 Amendment                                   (Requiring Approval)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4506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28700"/>
            <a:ext cx="6172200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5486400" y="6553200"/>
            <a:ext cx="685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506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743200"/>
            <a:ext cx="385286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6553200" y="5341938"/>
            <a:ext cx="685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519863" y="5715000"/>
            <a:ext cx="2319337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Cannot proceed with Amendment unless “Accept”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pPr algn="l">
              <a:lnSpc>
                <a:spcPts val="3840"/>
              </a:lnSpc>
              <a:defRPr/>
            </a:pPr>
            <a:r>
              <a:rPr lang="en-US" sz="28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Silviculture</a:t>
            </a: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 Amendment                                   (Requiring Approval)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5238750"/>
            <a:ext cx="8839200" cy="18235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More sections not shown but exists – need to save each section if there is requirement to make changes.</a:t>
            </a:r>
          </a:p>
          <a:p>
            <a:pPr>
              <a:lnSpc>
                <a:spcPts val="2100"/>
              </a:lnSpc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Can </a:t>
            </a:r>
            <a:r>
              <a:rPr lang="en-US" sz="1400" b="1" u="sng" dirty="0">
                <a:solidFill>
                  <a:srgbClr val="FFFF00"/>
                </a:solidFill>
                <a:latin typeface="Calibri" pitchFamily="34" charset="0"/>
              </a:rPr>
              <a:t>add</a:t>
            </a: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 or </a:t>
            </a:r>
            <a:r>
              <a:rPr lang="en-US" sz="1400" b="1" u="sng" dirty="0">
                <a:solidFill>
                  <a:srgbClr val="FFFF00"/>
                </a:solidFill>
                <a:latin typeface="Calibri" pitchFamily="34" charset="0"/>
              </a:rPr>
              <a:t>delete</a:t>
            </a: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 SU’s as needed.</a:t>
            </a:r>
          </a:p>
          <a:p>
            <a:pPr>
              <a:lnSpc>
                <a:spcPts val="2100"/>
              </a:lnSpc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Once complete Select – “Back” button</a:t>
            </a:r>
          </a:p>
          <a:p>
            <a:pPr>
              <a:lnSpc>
                <a:spcPts val="2100"/>
              </a:lnSpc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This is a proposed amendment  - in “AMD” status – no action unless Submitted.</a:t>
            </a:r>
          </a:p>
          <a:p>
            <a:pPr>
              <a:lnSpc>
                <a:spcPts val="2100"/>
              </a:lnSpc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Can only Delete proposed amendment amendment via S312.</a:t>
            </a: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FF75"/>
              </a:solidFill>
              <a:latin typeface="+mj-lt"/>
            </a:endParaRPr>
          </a:p>
          <a:p>
            <a:pPr>
              <a:lnSpc>
                <a:spcPts val="1500"/>
              </a:lnSpc>
              <a:defRPr/>
            </a:pPr>
            <a:endParaRPr lang="en-US" sz="1400" dirty="0">
              <a:solidFill>
                <a:srgbClr val="FFFF75"/>
              </a:solidFill>
              <a:latin typeface="+mj-lt"/>
            </a:endParaRPr>
          </a:p>
        </p:txBody>
      </p:sp>
      <p:pic>
        <p:nvPicPr>
          <p:cNvPr id="4608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4325" y="1543050"/>
            <a:ext cx="33845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410200" y="3614738"/>
            <a:ext cx="2713038" cy="1169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S312 – Any changes are made are highlighted in red.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S312 – has Delete to remove “Proposed Amendment”</a:t>
            </a:r>
          </a:p>
        </p:txBody>
      </p:sp>
      <p:pic>
        <p:nvPicPr>
          <p:cNvPr id="460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38238"/>
            <a:ext cx="5181600" cy="410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4267200" y="4964113"/>
            <a:ext cx="914400" cy="2413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0" name="Rectangle 7"/>
          <p:cNvSpPr>
            <a:spLocks noChangeArrowheads="1"/>
          </p:cNvSpPr>
          <p:nvPr/>
        </p:nvSpPr>
        <p:spPr bwMode="auto">
          <a:xfrm>
            <a:off x="8343900" y="2667000"/>
            <a:ext cx="441325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1" name="Rectangle 13"/>
          <p:cNvSpPr>
            <a:spLocks noChangeArrowheads="1"/>
          </p:cNvSpPr>
          <p:nvPr/>
        </p:nvSpPr>
        <p:spPr bwMode="auto">
          <a:xfrm>
            <a:off x="5715000" y="3059113"/>
            <a:ext cx="1600200" cy="293687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pPr algn="l">
              <a:lnSpc>
                <a:spcPts val="3840"/>
              </a:lnSpc>
              <a:defRPr/>
            </a:pPr>
            <a:r>
              <a:rPr lang="en-US" sz="28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Silviculture</a:t>
            </a: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 Amendment                                   (Proposed Amendment)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26163" y="1752600"/>
            <a:ext cx="2713037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Status is in “AMD” status.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Can view or modify Amendment using </a:t>
            </a:r>
            <a:r>
              <a:rPr lang="en-US" sz="1400" b="1" u="sng" dirty="0">
                <a:solidFill>
                  <a:srgbClr val="FFFF00"/>
                </a:solidFill>
                <a:latin typeface="Calibri" pitchFamily="34" charset="0"/>
              </a:rPr>
              <a:t>Amendment Proposed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Once Proposed Amendment  is ready, need to “Submit Amendment”.</a:t>
            </a:r>
          </a:p>
        </p:txBody>
      </p:sp>
      <p:pic>
        <p:nvPicPr>
          <p:cNvPr id="471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85875"/>
            <a:ext cx="5391150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2667000" y="1512888"/>
            <a:ext cx="11430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2" name="Rectangle 9"/>
          <p:cNvSpPr>
            <a:spLocks noChangeArrowheads="1"/>
          </p:cNvSpPr>
          <p:nvPr/>
        </p:nvSpPr>
        <p:spPr bwMode="auto">
          <a:xfrm>
            <a:off x="4724400" y="6161088"/>
            <a:ext cx="9144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3" name="Rectangle 13"/>
          <p:cNvSpPr>
            <a:spLocks noChangeArrowheads="1"/>
          </p:cNvSpPr>
          <p:nvPr/>
        </p:nvSpPr>
        <p:spPr bwMode="auto">
          <a:xfrm>
            <a:off x="2095500" y="3505200"/>
            <a:ext cx="11430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pPr algn="l">
              <a:lnSpc>
                <a:spcPts val="3840"/>
              </a:lnSpc>
              <a:defRPr/>
            </a:pPr>
            <a:r>
              <a:rPr lang="en-US" sz="28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Silviculture</a:t>
            </a: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 Amendment                                   (Proposed Amendment)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3352800"/>
            <a:ext cx="2819400" cy="31085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Must “Accept” confirmation to proceed with submitting Amendment for Approval.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If “Don’t  Accept”, opening stays in “AMD”-Amended Status.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Once “Accept”, the opening changes to “SUB”-Submitted Status.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Note that the data in S310 is the same as the Proposed Amendment is submitted but not yet approved.,</a:t>
            </a:r>
          </a:p>
        </p:txBody>
      </p:sp>
      <p:sp>
        <p:nvSpPr>
          <p:cNvPr id="48134" name="Rectangle 9"/>
          <p:cNvSpPr>
            <a:spLocks noChangeArrowheads="1"/>
          </p:cNvSpPr>
          <p:nvPr/>
        </p:nvSpPr>
        <p:spPr bwMode="auto">
          <a:xfrm>
            <a:off x="4724400" y="6161088"/>
            <a:ext cx="9144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81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295400"/>
            <a:ext cx="2160588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295400"/>
            <a:ext cx="5840413" cy="552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7" name="Rectangle 14"/>
          <p:cNvSpPr>
            <a:spLocks noChangeArrowheads="1"/>
          </p:cNvSpPr>
          <p:nvPr/>
        </p:nvSpPr>
        <p:spPr bwMode="auto">
          <a:xfrm>
            <a:off x="2743200" y="2154238"/>
            <a:ext cx="1066800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8" name="Rectangle 15"/>
          <p:cNvSpPr>
            <a:spLocks noChangeArrowheads="1"/>
          </p:cNvSpPr>
          <p:nvPr/>
        </p:nvSpPr>
        <p:spPr bwMode="auto">
          <a:xfrm>
            <a:off x="6629400" y="2546350"/>
            <a:ext cx="457200" cy="2413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14400"/>
          </a:xfrm>
        </p:spPr>
        <p:txBody>
          <a:bodyPr/>
          <a:lstStyle/>
          <a:p>
            <a:pPr algn="l">
              <a:lnSpc>
                <a:spcPts val="3840"/>
              </a:lnSpc>
              <a:defRPr/>
            </a:pPr>
            <a:r>
              <a:rPr lang="en-US" sz="2800" dirty="0" err="1" smtClean="0">
                <a:solidFill>
                  <a:srgbClr val="FFFF00"/>
                </a:solidFill>
                <a:effectLst/>
                <a:latin typeface="Calibri" pitchFamily="34" charset="0"/>
              </a:rPr>
              <a:t>Silviculture</a:t>
            </a: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 Prescription Amendment                                   (Submitted Amendment)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1752600"/>
            <a:ext cx="2819400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S201 – Inbox Search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MOF personnel must have “Approver” role to action.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Set Status to “SUB” &amp; Search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“SUB” status will not allow declaration and any attempt for any other SU modifications due to pending review.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9158" name="Rectangle 14"/>
          <p:cNvSpPr>
            <a:spLocks noChangeArrowheads="1"/>
          </p:cNvSpPr>
          <p:nvPr/>
        </p:nvSpPr>
        <p:spPr bwMode="auto">
          <a:xfrm>
            <a:off x="4191000" y="5791200"/>
            <a:ext cx="1066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–Amendment requiring approval 	</a:t>
            </a:r>
            <a:b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	Inbox – RESULTS Approver role</a:t>
            </a:r>
          </a:p>
        </p:txBody>
      </p:sp>
      <p:pic>
        <p:nvPicPr>
          <p:cNvPr id="491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368425"/>
            <a:ext cx="6221412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1" name="Rectangle 15"/>
          <p:cNvSpPr>
            <a:spLocks noChangeArrowheads="1"/>
          </p:cNvSpPr>
          <p:nvPr/>
        </p:nvSpPr>
        <p:spPr bwMode="auto">
          <a:xfrm>
            <a:off x="26988" y="3113088"/>
            <a:ext cx="1497012" cy="239712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62" name="Rectangle 9"/>
          <p:cNvSpPr>
            <a:spLocks noChangeArrowheads="1"/>
          </p:cNvSpPr>
          <p:nvPr/>
        </p:nvSpPr>
        <p:spPr bwMode="auto">
          <a:xfrm>
            <a:off x="2971800" y="3657600"/>
            <a:ext cx="3810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91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8" y="4562475"/>
            <a:ext cx="8189912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200" y="3198813"/>
            <a:ext cx="9296400" cy="34470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FF00"/>
                </a:solidFill>
                <a:latin typeface="Calibri" pitchFamily="34" charset="0"/>
              </a:rPr>
              <a:t>S201 – Inbox Search  </a:t>
            </a:r>
          </a:p>
          <a:p>
            <a:pPr>
              <a:defRPr/>
            </a:pP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Ministry personnel </a:t>
            </a:r>
            <a:r>
              <a:rPr lang="en-US" b="1" dirty="0">
                <a:solidFill>
                  <a:srgbClr val="FFFF00"/>
                </a:solidFill>
                <a:latin typeface="Calibri" pitchFamily="34" charset="0"/>
              </a:rPr>
              <a:t>must have “Approver” role to action.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Details 		Take to S310 – to enable review of  Submitted Proposal.</a:t>
            </a:r>
          </a:p>
          <a:p>
            <a:pPr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Approve  		Will approve Submitted Amendment –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               		Opening will change from “SUB” to “APP” status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-----------------------------------------------------------------------------------------------------------------</a:t>
            </a:r>
          </a:p>
          <a:p>
            <a:pPr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Not         </a:t>
            </a:r>
            <a:r>
              <a:rPr lang="en-US" sz="1400" b="1" dirty="0">
                <a:solidFill>
                  <a:srgbClr val="FFFF75"/>
                </a:solidFill>
                <a:latin typeface="Calibri" pitchFamily="34" charset="0"/>
              </a:rPr>
              <a:t>Approver:  	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Requires mandatory reason to explain reason for not approval.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Approve 		Opening change from “SUB” to “AMD”</a:t>
            </a:r>
          </a:p>
          <a:p>
            <a:pPr>
              <a:defRPr/>
            </a:pPr>
            <a:endParaRPr lang="en-US" sz="1400" b="1" dirty="0">
              <a:solidFill>
                <a:srgbClr val="FFC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              </a:t>
            </a:r>
            <a:r>
              <a:rPr lang="en-US" sz="1400" b="1" dirty="0">
                <a:solidFill>
                  <a:srgbClr val="FFFF75"/>
                </a:solidFill>
                <a:latin typeface="Calibri" pitchFamily="34" charset="0"/>
              </a:rPr>
              <a:t>Submitter:  	</a:t>
            </a: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Make decision for next step: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		Delete Amendment – change from “AMD” status to “APP” to start over</a:t>
            </a:r>
          </a:p>
          <a:p>
            <a:pPr>
              <a:defRPr/>
            </a:pPr>
            <a:r>
              <a:rPr lang="en-US" sz="1400" b="1" dirty="0">
                <a:solidFill>
                  <a:srgbClr val="FFC000"/>
                </a:solidFill>
                <a:latin typeface="Calibri" pitchFamily="34" charset="0"/>
              </a:rPr>
              <a:t>		Modify existing Proposed Amendment to resubmit – change from “AMD” to “SUB”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43738" y="3657600"/>
            <a:ext cx="2024062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539875"/>
            <a:ext cx="7391400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–Amendment requiring approval 	</a:t>
            </a:r>
            <a:b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	Inbox – RESULTS Approver role</a:t>
            </a:r>
          </a:p>
        </p:txBody>
      </p:sp>
      <p:sp>
        <p:nvSpPr>
          <p:cNvPr id="50185" name="Rectangle 14"/>
          <p:cNvSpPr>
            <a:spLocks noChangeArrowheads="1"/>
          </p:cNvSpPr>
          <p:nvPr/>
        </p:nvSpPr>
        <p:spPr bwMode="auto">
          <a:xfrm>
            <a:off x="5638800" y="2957513"/>
            <a:ext cx="1828800" cy="2413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018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2347913"/>
            <a:ext cx="170338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2438400"/>
            <a:ext cx="28194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Upon Approval – Status changed to “APP”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All changes from the Amendment is now reflected current  S310-Stocking Standards.</a:t>
            </a:r>
          </a:p>
          <a:p>
            <a:pPr>
              <a:defRPr/>
            </a:pPr>
            <a:endParaRPr lang="en-US" sz="1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SU History &amp; History contains Audited changes.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–Amendment requiring approval 	</a:t>
            </a:r>
            <a:b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</a:br>
            <a:r>
              <a:rPr lang="en-US" sz="28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	Inbox – Approved Opening</a:t>
            </a:r>
          </a:p>
        </p:txBody>
      </p:sp>
      <p:sp>
        <p:nvSpPr>
          <p:cNvPr id="51207" name="Rectangle 13"/>
          <p:cNvSpPr>
            <a:spLocks noChangeArrowheads="1"/>
          </p:cNvSpPr>
          <p:nvPr/>
        </p:nvSpPr>
        <p:spPr bwMode="auto">
          <a:xfrm>
            <a:off x="2438400" y="1600200"/>
            <a:ext cx="11430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120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295400"/>
            <a:ext cx="5932487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9" name="Rectangle 16"/>
          <p:cNvSpPr>
            <a:spLocks noChangeArrowheads="1"/>
          </p:cNvSpPr>
          <p:nvPr/>
        </p:nvSpPr>
        <p:spPr bwMode="auto">
          <a:xfrm>
            <a:off x="2438400" y="1600200"/>
            <a:ext cx="1828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0" name="Rectangle 18"/>
          <p:cNvSpPr>
            <a:spLocks noChangeArrowheads="1"/>
          </p:cNvSpPr>
          <p:nvPr/>
        </p:nvSpPr>
        <p:spPr bwMode="auto">
          <a:xfrm>
            <a:off x="1866900" y="3657600"/>
            <a:ext cx="685800" cy="239713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11" name="Rectangle 19"/>
          <p:cNvSpPr>
            <a:spLocks noChangeArrowheads="1"/>
          </p:cNvSpPr>
          <p:nvPr/>
        </p:nvSpPr>
        <p:spPr bwMode="auto">
          <a:xfrm>
            <a:off x="3733800" y="2552700"/>
            <a:ext cx="381000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2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RESULTS – Major Amendment – Flow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152400" y="1638300"/>
            <a:ext cx="7848600" cy="2209800"/>
            <a:chOff x="152400" y="1752600"/>
            <a:chExt cx="7848600" cy="2209800"/>
          </a:xfrm>
        </p:grpSpPr>
        <p:sp>
          <p:nvSpPr>
            <p:cNvPr id="55319" name="Rectangle 11"/>
            <p:cNvSpPr>
              <a:spLocks noChangeArrowheads="1"/>
            </p:cNvSpPr>
            <p:nvPr/>
          </p:nvSpPr>
          <p:spPr bwMode="auto">
            <a:xfrm>
              <a:off x="152400" y="1752600"/>
              <a:ext cx="12192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</a:pPr>
              <a:r>
                <a:rPr lang="en-GB" sz="2000" b="1">
                  <a:solidFill>
                    <a:srgbClr val="FFC000"/>
                  </a:solidFill>
                  <a:latin typeface="Arial" charset="0"/>
                </a:rPr>
                <a:t>Online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</a:pPr>
              <a:endParaRPr lang="en-GB" sz="2000" b="1">
                <a:solidFill>
                  <a:srgbClr val="FFFF75"/>
                </a:solidFill>
                <a:latin typeface="Arial" charset="0"/>
              </a:endParaRPr>
            </a:p>
          </p:txBody>
        </p:sp>
        <p:sp>
          <p:nvSpPr>
            <p:cNvPr id="55320" name="Right Arrow 14"/>
            <p:cNvSpPr>
              <a:spLocks noChangeArrowheads="1"/>
            </p:cNvSpPr>
            <p:nvPr/>
          </p:nvSpPr>
          <p:spPr bwMode="auto">
            <a:xfrm>
              <a:off x="2667000" y="24384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524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7526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AMD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5052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SUB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24" name="Right Arrow 21"/>
            <p:cNvSpPr>
              <a:spLocks noChangeArrowheads="1"/>
            </p:cNvSpPr>
            <p:nvPr/>
          </p:nvSpPr>
          <p:spPr bwMode="auto">
            <a:xfrm>
              <a:off x="1066800" y="24384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5334000" y="24765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26" name="Right Arrow 23"/>
            <p:cNvSpPr>
              <a:spLocks noChangeArrowheads="1"/>
            </p:cNvSpPr>
            <p:nvPr/>
          </p:nvSpPr>
          <p:spPr bwMode="auto">
            <a:xfrm>
              <a:off x="4419600" y="24765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27" name="Right Arrow 24"/>
            <p:cNvSpPr>
              <a:spLocks noChangeArrowheads="1"/>
            </p:cNvSpPr>
            <p:nvPr/>
          </p:nvSpPr>
          <p:spPr bwMode="auto">
            <a:xfrm>
              <a:off x="4419600" y="31242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334000" y="30480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AMD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4343400" y="2247900"/>
              <a:ext cx="8382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4229100" y="28575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Not 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31" name="Right Arrow 28"/>
            <p:cNvSpPr>
              <a:spLocks noChangeArrowheads="1"/>
            </p:cNvSpPr>
            <p:nvPr/>
          </p:nvSpPr>
          <p:spPr bwMode="auto">
            <a:xfrm>
              <a:off x="6400800" y="31242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32" name="Right Arrow 29"/>
            <p:cNvSpPr>
              <a:spLocks noChangeArrowheads="1"/>
            </p:cNvSpPr>
            <p:nvPr/>
          </p:nvSpPr>
          <p:spPr bwMode="auto">
            <a:xfrm>
              <a:off x="6400800" y="37338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6248400" y="28575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Submit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7086600" y="31242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SUB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6381750" y="34671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Delete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7086600" y="36576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381000" y="4114800"/>
            <a:ext cx="6096000" cy="1600200"/>
            <a:chOff x="152400" y="1752600"/>
            <a:chExt cx="6096000" cy="1600200"/>
          </a:xfrm>
        </p:grpSpPr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52400" y="1752600"/>
              <a:ext cx="12192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C000"/>
                  </a:solidFill>
                  <a:latin typeface="Arial" charset="0"/>
                </a:rPr>
                <a:t>ESF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1524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3505200" y="24384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SUB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12" name="Right Arrow 42"/>
            <p:cNvSpPr>
              <a:spLocks noChangeArrowheads="1"/>
            </p:cNvSpPr>
            <p:nvPr/>
          </p:nvSpPr>
          <p:spPr bwMode="auto">
            <a:xfrm>
              <a:off x="1066800" y="2438400"/>
              <a:ext cx="2438400" cy="342900"/>
            </a:xfrm>
            <a:prstGeom prst="rightArrow">
              <a:avLst>
                <a:gd name="adj1" fmla="val 50000"/>
                <a:gd name="adj2" fmla="val 50008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5334000" y="24765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APP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314" name="Right Arrow 44"/>
            <p:cNvSpPr>
              <a:spLocks noChangeArrowheads="1"/>
            </p:cNvSpPr>
            <p:nvPr/>
          </p:nvSpPr>
          <p:spPr bwMode="auto">
            <a:xfrm>
              <a:off x="4419600" y="24765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15" name="Right Arrow 45"/>
            <p:cNvSpPr>
              <a:spLocks noChangeArrowheads="1"/>
            </p:cNvSpPr>
            <p:nvPr/>
          </p:nvSpPr>
          <p:spPr bwMode="auto">
            <a:xfrm>
              <a:off x="4419600" y="3124200"/>
              <a:ext cx="533400" cy="228600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4343400" y="2247900"/>
              <a:ext cx="8382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4229100" y="2857500"/>
              <a:ext cx="1104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1200" b="1" dirty="0">
                  <a:solidFill>
                    <a:srgbClr val="FFC000"/>
                  </a:solidFill>
                  <a:latin typeface="Arial" charset="0"/>
                </a:rPr>
                <a:t>Not Approve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1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5334000" y="3048000"/>
              <a:ext cx="914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r>
                <a:rPr lang="en-GB" sz="2000" b="1" dirty="0">
                  <a:solidFill>
                    <a:srgbClr val="FFFF75"/>
                  </a:solidFill>
                  <a:latin typeface="Arial" charset="0"/>
                </a:rPr>
                <a:t>AMD</a:t>
              </a: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  <a:p>
              <a:pPr marL="342900" indent="-342900">
                <a:lnSpc>
                  <a:spcPts val="2000"/>
                </a:lnSpc>
                <a:spcBef>
                  <a:spcPct val="50000"/>
                </a:spcBef>
                <a:buClr>
                  <a:schemeClr val="accent2"/>
                </a:buClr>
                <a:buSzPct val="75000"/>
                <a:defRPr/>
              </a:pPr>
              <a:endParaRPr lang="en-GB" sz="2000" b="1" dirty="0">
                <a:solidFill>
                  <a:srgbClr val="FFFF7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cxnSp>
        <p:nvCxnSpPr>
          <p:cNvPr id="55304" name="Straight Connector 56"/>
          <p:cNvCxnSpPr>
            <a:cxnSpLocks noChangeShapeType="1"/>
            <a:stCxn id="264204" idx="1"/>
          </p:cNvCxnSpPr>
          <p:nvPr/>
        </p:nvCxnSpPr>
        <p:spPr bwMode="auto">
          <a:xfrm rot="10800000" flipH="1">
            <a:off x="381000" y="3962400"/>
            <a:ext cx="7010400" cy="381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55305" name="Straight Connector 58"/>
          <p:cNvCxnSpPr>
            <a:cxnSpLocks noChangeShapeType="1"/>
          </p:cNvCxnSpPr>
          <p:nvPr/>
        </p:nvCxnSpPr>
        <p:spPr bwMode="auto">
          <a:xfrm flipV="1">
            <a:off x="514350" y="4000500"/>
            <a:ext cx="8020050" cy="0"/>
          </a:xfrm>
          <a:prstGeom prst="line">
            <a:avLst/>
          </a:prstGeom>
          <a:noFill/>
          <a:ln w="28575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6248400" y="5410200"/>
            <a:ext cx="27051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No changes reflected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Submitter to respond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As required on their respective forest management system</a:t>
            </a: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6096000" y="2324100"/>
            <a:ext cx="2857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Changes reflected and audited</a:t>
            </a: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6248400" y="4838700"/>
            <a:ext cx="28575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r>
              <a:rPr lang="en-GB" sz="1400" dirty="0">
                <a:solidFill>
                  <a:srgbClr val="FFC000"/>
                </a:solidFill>
                <a:latin typeface="Arial" charset="0"/>
              </a:rPr>
              <a:t>Changes reflected and audited</a:t>
            </a:r>
            <a:endParaRPr lang="en-GB" sz="1400" b="1" dirty="0">
              <a:solidFill>
                <a:srgbClr val="FFFF75"/>
              </a:solidFill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ts val="15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4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88" y="1143000"/>
            <a:ext cx="599440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1841500"/>
            <a:ext cx="23622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Upon Approval – Status changed to “APP”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All changes from the Amendment is now reflected.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SU History &amp; History contains Audited changes.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Changes items from the Action is in </a:t>
            </a:r>
            <a:r>
              <a:rPr lang="en-US" sz="1400" b="1" i="1" dirty="0">
                <a:solidFill>
                  <a:srgbClr val="FF3300"/>
                </a:solidFill>
                <a:latin typeface="Calibri" pitchFamily="34" charset="0"/>
              </a:rPr>
              <a:t>(red)</a:t>
            </a:r>
            <a:r>
              <a:rPr lang="en-US" sz="1400" b="1" dirty="0">
                <a:solidFill>
                  <a:srgbClr val="FFFF00"/>
                </a:solidFill>
                <a:latin typeface="Calibri" pitchFamily="34" charset="0"/>
              </a:rPr>
              <a:t>.</a:t>
            </a:r>
          </a:p>
          <a:p>
            <a:pPr>
              <a:defRPr/>
            </a:pPr>
            <a:endParaRPr lang="en-US" sz="1400" b="1" dirty="0">
              <a:solidFill>
                <a:srgbClr val="FFFF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Only has changes effective March 11, 2008                      (date which this infrastructure was created)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Auditing – SU History</a:t>
            </a:r>
          </a:p>
        </p:txBody>
      </p:sp>
      <p:sp>
        <p:nvSpPr>
          <p:cNvPr id="52232" name="Rectangle 19"/>
          <p:cNvSpPr>
            <a:spLocks noChangeArrowheads="1"/>
          </p:cNvSpPr>
          <p:nvPr/>
        </p:nvSpPr>
        <p:spPr bwMode="auto">
          <a:xfrm>
            <a:off x="5486400" y="22098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223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8" y="2413000"/>
            <a:ext cx="5307012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3" name="Rectangle 11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  <a:defRPr/>
            </a:pPr>
            <a:endParaRPr lang="en-US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64204" name="Rectangle 12"/>
          <p:cNvSpPr>
            <a:spLocks noChangeArrowheads="1"/>
          </p:cNvSpPr>
          <p:nvPr/>
        </p:nvSpPr>
        <p:spPr bwMode="auto">
          <a:xfrm>
            <a:off x="381000" y="16002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Tx/>
              <a:buChar char="-"/>
              <a:defRPr/>
            </a:pP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defRPr/>
            </a:pPr>
            <a:endParaRPr lang="en-GB" sz="1800" b="1" dirty="0">
              <a:solidFill>
                <a:srgbClr val="FFFF75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295400"/>
          </a:xfrm>
        </p:spPr>
        <p:txBody>
          <a:bodyPr/>
          <a:lstStyle/>
          <a:p>
            <a:pPr algn="l">
              <a:defRPr/>
            </a:pPr>
            <a:r>
              <a:rPr lang="en-US" sz="3600" dirty="0" smtClean="0">
                <a:solidFill>
                  <a:srgbClr val="FFFF00"/>
                </a:solidFill>
                <a:effectLst/>
                <a:latin typeface="Calibri" pitchFamily="34" charset="0"/>
              </a:rPr>
              <a:t>Auditing – History</a:t>
            </a:r>
          </a:p>
        </p:txBody>
      </p:sp>
      <p:pic>
        <p:nvPicPr>
          <p:cNvPr id="532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25750"/>
            <a:ext cx="62484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8588" y="3530600"/>
            <a:ext cx="6248400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6" name="Rectangle 19"/>
          <p:cNvSpPr>
            <a:spLocks noChangeArrowheads="1"/>
          </p:cNvSpPr>
          <p:nvPr/>
        </p:nvSpPr>
        <p:spPr bwMode="auto">
          <a:xfrm>
            <a:off x="2133600" y="64389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325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88" y="1295400"/>
            <a:ext cx="701833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248400" y="1714500"/>
            <a:ext cx="3003550" cy="1600438"/>
          </a:xfrm>
          <a:prstGeom prst="rect">
            <a:avLst/>
          </a:prstGeom>
          <a:solidFill>
            <a:srgbClr val="FFFFFF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S610 History provides each of event.</a:t>
            </a: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 </a:t>
            </a: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SU History data can also be accessed from S610.</a:t>
            </a:r>
          </a:p>
          <a:p>
            <a:pPr>
              <a:defRPr/>
            </a:pPr>
            <a:endParaRPr lang="en-US" sz="1400" b="1" dirty="0">
              <a:solidFill>
                <a:srgbClr val="FF33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rgbClr val="FF3300"/>
                </a:solidFill>
                <a:latin typeface="Calibri" pitchFamily="34" charset="0"/>
              </a:rPr>
              <a:t>History provides tracking of individual element changed</a:t>
            </a:r>
          </a:p>
        </p:txBody>
      </p:sp>
      <p:sp>
        <p:nvSpPr>
          <p:cNvPr id="53259" name="Rectangle 15"/>
          <p:cNvSpPr>
            <a:spLocks noChangeArrowheads="1"/>
          </p:cNvSpPr>
          <p:nvPr/>
        </p:nvSpPr>
        <p:spPr bwMode="auto">
          <a:xfrm>
            <a:off x="4419600" y="2857500"/>
            <a:ext cx="534988" cy="228600"/>
          </a:xfrm>
          <a:prstGeom prst="rect">
            <a:avLst/>
          </a:prstGeom>
          <a:noFill/>
          <a:ln w="28575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533400" y="10668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3400" y="-152400"/>
            <a:ext cx="8839200" cy="12192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457200" indent="-457200">
              <a:lnSpc>
                <a:spcPct val="200000"/>
              </a:lnSpc>
              <a:spcBef>
                <a:spcPct val="0"/>
              </a:spcBef>
              <a:defRPr/>
            </a:pPr>
            <a:r>
              <a:rPr lang="en-US" sz="2800" spc="-100" dirty="0" smtClean="0">
                <a:solidFill>
                  <a:srgbClr val="FFC000"/>
                </a:solidFill>
                <a:latin typeface="Calibri" pitchFamily="34" charset="0"/>
              </a:rPr>
              <a:t>Help Resources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5715000" y="2895600"/>
            <a:ext cx="2057400" cy="609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600" b="1" spc="-1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E-Stand Enhancement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914400"/>
            <a:ext cx="483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2"/>
              </a:rPr>
              <a:t>http://www.for.gov.bc.ca/his/results/support.htm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52600"/>
            <a:ext cx="5257800" cy="234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" y="12954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4"/>
              </a:rPr>
              <a:t>http://www.for.gov.bc.ca/his/results/training/index.htm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2859902"/>
            <a:ext cx="4267200" cy="399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5564</TotalTime>
  <Words>1984</Words>
  <Application>Microsoft Office PowerPoint</Application>
  <PresentationFormat>On-screen Show (4:3)</PresentationFormat>
  <Paragraphs>528</Paragraphs>
  <Slides>61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Metro</vt:lpstr>
      <vt:lpstr>Slide 1</vt:lpstr>
      <vt:lpstr>Table of Contents</vt:lpstr>
      <vt:lpstr>Business Guidance</vt:lpstr>
      <vt:lpstr>Slide 4</vt:lpstr>
      <vt:lpstr>Slide 5</vt:lpstr>
      <vt:lpstr>Technical Documentation References  http://www.for.gov.bc.ca/his/results/techDocs.htm </vt:lpstr>
      <vt:lpstr>Slide 7</vt:lpstr>
      <vt:lpstr>Slide 8</vt:lpstr>
      <vt:lpstr>Slide 9</vt:lpstr>
      <vt:lpstr>Slide 10</vt:lpstr>
      <vt:lpstr>RESULTS –ESF Submission         (must adhere to rules)</vt:lpstr>
      <vt:lpstr>RESULTS –Spatial Rules</vt:lpstr>
      <vt:lpstr>RESULTS – General Process</vt:lpstr>
      <vt:lpstr>RESULTS – 1) What type of Plan?</vt:lpstr>
      <vt:lpstr>RESULTS – 1) What type of Plan?</vt:lpstr>
      <vt:lpstr>RESULTS – 1) What type of Plan?</vt:lpstr>
      <vt:lpstr>Slide 17</vt:lpstr>
      <vt:lpstr>Slide 18</vt:lpstr>
      <vt:lpstr>RESULTS – 2) What type of change?</vt:lpstr>
      <vt:lpstr>RESULTS – 3) Make Changes (online)</vt:lpstr>
      <vt:lpstr>RESULTS – 4) Submit and Save</vt:lpstr>
      <vt:lpstr>RESULTS – 5) Major Amendment Processing</vt:lpstr>
      <vt:lpstr>RESULTS – SU Modifications</vt:lpstr>
      <vt:lpstr>RESULTS – Corrections</vt:lpstr>
      <vt:lpstr>RESULTS – Corrections</vt:lpstr>
      <vt:lpstr>RESULTS – Corrections</vt:lpstr>
      <vt:lpstr>RESULTS – Corrections</vt:lpstr>
      <vt:lpstr>RESULTS – Corrections</vt:lpstr>
      <vt:lpstr>RESULTS – Corrections</vt:lpstr>
      <vt:lpstr>RESULTS – Corrections (SU History)</vt:lpstr>
      <vt:lpstr>Slide 31</vt:lpstr>
      <vt:lpstr>Slide 32</vt:lpstr>
      <vt:lpstr>RESULTS – Minor Amendment</vt:lpstr>
      <vt:lpstr>RESULTS – Minor Amendment</vt:lpstr>
      <vt:lpstr>RESULTS – Minor Amendment</vt:lpstr>
      <vt:lpstr>Slide 36</vt:lpstr>
      <vt:lpstr>RESULTS – Minor Amendment</vt:lpstr>
      <vt:lpstr>RESULTS – FRPA s.197</vt:lpstr>
      <vt:lpstr>RESULTS – FRPA s.197</vt:lpstr>
      <vt:lpstr>RESULTS – FRPA s.197</vt:lpstr>
      <vt:lpstr>RESULTS – FRPA s.197</vt:lpstr>
      <vt:lpstr>Approved Variation</vt:lpstr>
      <vt:lpstr>Approved Variation</vt:lpstr>
      <vt:lpstr>Approved Variation</vt:lpstr>
      <vt:lpstr>Approved Variation</vt:lpstr>
      <vt:lpstr>Site Plan Amendment</vt:lpstr>
      <vt:lpstr>Site Plan Amendment</vt:lpstr>
      <vt:lpstr>Site Plan Amendment</vt:lpstr>
      <vt:lpstr>Site Plan Amendment</vt:lpstr>
      <vt:lpstr>Silviculture Prescription Amendment                                   (Requiring Approval)</vt:lpstr>
      <vt:lpstr>Silviculture Prescription Amendment                                   (Requiring Approval)</vt:lpstr>
      <vt:lpstr>Silviculture Prescription Amendment                                   (Proposed Amendment)</vt:lpstr>
      <vt:lpstr>Silviculture Prescription Amendment                                   (Proposed Amendment)</vt:lpstr>
      <vt:lpstr>Silviculture Prescription Amendment                                   (Submitted Amendment)</vt:lpstr>
      <vt:lpstr>RESULTS –Amendment requiring approval    Inbox – RESULTS Approver role</vt:lpstr>
      <vt:lpstr>RESULTS –Amendment requiring approval    Inbox – RESULTS Approver role</vt:lpstr>
      <vt:lpstr>RESULTS –Amendment requiring approval    Inbox – Approved Opening</vt:lpstr>
      <vt:lpstr>RESULTS – Major Amendment – Flow</vt:lpstr>
      <vt:lpstr>Auditing – SU History</vt:lpstr>
      <vt:lpstr>Auditing – History</vt:lpstr>
      <vt:lpstr>Slide 61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Mei-Ching</dc:creator>
  <cp:lastModifiedBy>Mei-Ching</cp:lastModifiedBy>
  <cp:revision>553</cp:revision>
  <dcterms:created xsi:type="dcterms:W3CDTF">2013-08-12T17:48:45Z</dcterms:created>
  <dcterms:modified xsi:type="dcterms:W3CDTF">2013-11-04T23:24:22Z</dcterms:modified>
</cp:coreProperties>
</file>